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77" r:id="rId4"/>
    <p:sldId id="278" r:id="rId5"/>
    <p:sldId id="279" r:id="rId6"/>
    <p:sldId id="280" r:id="rId7"/>
    <p:sldId id="281" r:id="rId8"/>
    <p:sldId id="282" r:id="rId9"/>
    <p:sldId id="283" r:id="rId10"/>
    <p:sldId id="284" r:id="rId11"/>
    <p:sldId id="285" r:id="rId12"/>
    <p:sldId id="286" r:id="rId13"/>
    <p:sldId id="287" r:id="rId14"/>
    <p:sldId id="288" r:id="rId15"/>
    <p:sldId id="276"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A86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667" autoAdjust="0"/>
  </p:normalViewPr>
  <p:slideViewPr>
    <p:cSldViewPr snapToGrid="0" snapToObjects="1">
      <p:cViewPr varScale="1">
        <p:scale>
          <a:sx n="61" d="100"/>
          <a:sy n="61" d="100"/>
        </p:scale>
        <p:origin x="1656" y="7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FF3C86C-CEA2-7B4D-B603-9264C91AD852}" type="datetimeFigureOut">
              <a:rPr lang="en-US" smtClean="0"/>
              <a:t>12/28/2016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767529F-71AD-DE49-A9A2-236B7EDCAB23}" type="slidenum">
              <a:rPr lang="en-US" smtClean="0"/>
              <a:t>‹#›</a:t>
            </a:fld>
            <a:endParaRPr lang="en-US"/>
          </a:p>
        </p:txBody>
      </p:sp>
    </p:spTree>
    <p:extLst>
      <p:ext uri="{BB962C8B-B14F-4D97-AF65-F5344CB8AC3E}">
        <p14:creationId xmlns:p14="http://schemas.microsoft.com/office/powerpoint/2010/main" val="96629793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 b</a:t>
            </a:r>
            <a:r>
              <a:rPr lang="tr-TR" dirty="0" smtClean="0"/>
              <a:t>ölümde</a:t>
            </a:r>
            <a:r>
              <a:rPr lang="tr-TR" baseline="0" dirty="0" smtClean="0"/>
              <a:t> çocuk yaşta evlilikler ve ilgili kavramlar tanımlanacak ve konu ile ilgili istatistiki bilgi paylaşılacaktır. </a:t>
            </a:r>
          </a:p>
          <a:p>
            <a:r>
              <a:rPr lang="tr-TR" sz="1200" kern="1200" dirty="0" smtClean="0">
                <a:solidFill>
                  <a:schemeClr val="tx1"/>
                </a:solidFill>
                <a:effectLst/>
                <a:latin typeface="+mn-lt"/>
                <a:ea typeface="+mn-ea"/>
                <a:cs typeface="+mn-cs"/>
              </a:rPr>
              <a:t>‘Çocuk evlilikleri’ ve benzer kavramlar arasındaki farkın ortaya konması önemlidir. Çocuk evlilikleri ya da çocuk yaşta evlilikler kavramını, evlilik birliği içindeki bir ya da birden fazla kişinin ‘çocuk’ olduğunu vurgulamak amacıyla kullandığımızın altı çizilmelidir. Eğitim programı boyunca katılımcılar çocuk yaşta evlilikler ya da çocuk evlilikleri kavramını hemen benimsemeyip diğer kavramları kullanmaya devam edebilirler. Buna izin verilmeli, ancak zaman zaman kavramlar arasındaki fark hatırlatılmalıdır. ‘Çocuk gelinler’ deyişi</a:t>
            </a:r>
            <a:r>
              <a:rPr lang="tr-TR" sz="1200" kern="1200" baseline="0" dirty="0" smtClean="0">
                <a:solidFill>
                  <a:schemeClr val="tx1"/>
                </a:solidFill>
                <a:effectLst/>
                <a:latin typeface="+mn-lt"/>
                <a:ea typeface="+mn-ea"/>
                <a:cs typeface="+mn-cs"/>
              </a:rPr>
              <a:t> de zaman zaman çocuk evlilikleri anlamında kullanılmaktadır. Ancak, çocuk yaşta evlilik olgusu sadece kız çocuklarını değil erkek çocuklarını da ilgilendirdiğinden, bu deyiş de tercih edilmemelidir. </a:t>
            </a:r>
            <a:endParaRPr lang="en-US" dirty="0" smtClean="0"/>
          </a:p>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1</a:t>
            </a:fld>
            <a:endParaRPr lang="en-US"/>
          </a:p>
        </p:txBody>
      </p:sp>
    </p:spTree>
    <p:extLst>
      <p:ext uri="{BB962C8B-B14F-4D97-AF65-F5344CB8AC3E}">
        <p14:creationId xmlns:p14="http://schemas.microsoft.com/office/powerpoint/2010/main" val="2784738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10</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11</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tr-TR" sz="1200" kern="1200" dirty="0" smtClean="0">
                <a:solidFill>
                  <a:schemeClr val="tx1"/>
                </a:solidFill>
                <a:effectLst/>
                <a:latin typeface="+mn-lt"/>
                <a:ea typeface="+mn-ea"/>
                <a:cs typeface="+mn-cs"/>
              </a:rPr>
              <a:t>Bütün bireylerin tam ve özgür rızaları ile evlenme hakkına sahip olduğunu belirten ve bu hakkı güvence altına alan uluslararası insan hakları anlaşmaları şunlardır</a:t>
            </a:r>
            <a:endParaRPr lang="en-US" dirty="0" smtClean="0"/>
          </a:p>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12</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13</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14</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2</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3</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4</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5</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tr-TR" dirty="0" smtClean="0"/>
              <a:t>Katılımcılara daha önceki</a:t>
            </a:r>
            <a:r>
              <a:rPr lang="tr-TR" baseline="0" dirty="0" smtClean="0"/>
              <a:t> oturumlarda netleştirilmiş olan çocuk tanımını hatırlatınız. </a:t>
            </a:r>
            <a:endParaRPr lang="en-US" dirty="0" smtClean="0"/>
          </a:p>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6</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smtClean="0"/>
              <a:t>Dünyada</a:t>
            </a:r>
            <a:r>
              <a:rPr lang="tr-TR" baseline="0" dirty="0" smtClean="0"/>
              <a:t> ve Türkiye’de çocuk yaşta evliliklerin görülme sıklıkları ile ilgili bilgileri aktarınız. Dünyada çocuk evliliklerin görülme sıklığı ile ilgili istatistikler UNICEF raporlarından, Türkiye ile ilgili istatistikler ise Türkiye’de kamu kurumları tarafından yayınlanmış resmi verilere dayanmaktadır. </a:t>
            </a:r>
          </a:p>
          <a:p>
            <a:pPr lvl="0"/>
            <a:r>
              <a:rPr lang="tr-TR" sz="1200" kern="1200" dirty="0" smtClean="0">
                <a:solidFill>
                  <a:schemeClr val="tx1"/>
                </a:solidFill>
                <a:effectLst/>
                <a:latin typeface="+mn-lt"/>
                <a:ea typeface="+mn-ea"/>
                <a:cs typeface="+mn-cs"/>
              </a:rPr>
              <a:t>Yansıda</a:t>
            </a:r>
            <a:r>
              <a:rPr lang="tr-TR" sz="1200" kern="1200" baseline="0" dirty="0" smtClean="0">
                <a:solidFill>
                  <a:schemeClr val="tx1"/>
                </a:solidFill>
                <a:effectLst/>
                <a:latin typeface="+mn-lt"/>
                <a:ea typeface="+mn-ea"/>
                <a:cs typeface="+mn-cs"/>
              </a:rPr>
              <a:t> yer alan TNSA: Türkiye Nüfus ve Sağlık Araştırması, TÜİK: Türkiye İstatistik Kurumu’dur. </a:t>
            </a:r>
            <a:endParaRPr lang="tr-TR" sz="1200" kern="1200" dirty="0" smtClean="0">
              <a:solidFill>
                <a:schemeClr val="tx1"/>
              </a:solidFill>
              <a:effectLst/>
              <a:latin typeface="+mn-lt"/>
              <a:ea typeface="+mn-ea"/>
              <a:cs typeface="+mn-cs"/>
            </a:endParaRPr>
          </a:p>
          <a:p>
            <a:pPr lvl="0"/>
            <a:r>
              <a:rPr lang="tr-TR" sz="1200" kern="1200" dirty="0" smtClean="0">
                <a:solidFill>
                  <a:schemeClr val="tx1"/>
                </a:solidFill>
                <a:effectLst/>
                <a:latin typeface="+mn-lt"/>
                <a:ea typeface="+mn-ea"/>
                <a:cs typeface="+mn-cs"/>
              </a:rPr>
              <a:t>Çocuk evlilikleri hakkındaki istatistikler sunulurken, bu konuda hem dünyada hem Türkiye’de farklı ölçümlerden kaynaklanan farklı veriler olduğu vurgulanmalıdır. Ölçümler farklı olduğundan veriler birbirini tutmayabilir. Slaytlarda verilenlerden daha yüksek oranlar da başka bazı çalışmalar tarafından tespit edilmiştir. Fakat burada sunulan verilerin hepsi resmi istatistiklere dayanmaktadır. Veriler ile ilgili farklı yorumlar ve ekler de katılımcılar tarafından gelebilir veya detaylı sorular yöneltilebilir. Burada tahminlere veya gözlemlere dayalı yanıtlar vermekten kaçınmak, farklı toplum, coğrafya ve gruplarda yoğunlukların farklı olabileceğini fakat konu hakkında veri eksiklikleri dolayısıyla detaylı veriye sahip olmadığımız iletilmelidir. </a:t>
            </a:r>
            <a:endParaRPr lang="en-US" sz="1200" kern="1200" dirty="0" smtClean="0">
              <a:solidFill>
                <a:schemeClr val="tx1"/>
              </a:solidFill>
              <a:effectLst/>
              <a:latin typeface="+mn-lt"/>
              <a:ea typeface="+mn-ea"/>
              <a:cs typeface="+mn-cs"/>
            </a:endParaRPr>
          </a:p>
          <a:p>
            <a:r>
              <a:rPr lang="tr-TR" sz="1200"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7</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smtClean="0"/>
              <a:t>Türkiye’de bölgeler itibariyle çocuk yaşta evlilik oranlarını paylaşınız. Yansıdaki</a:t>
            </a:r>
            <a:r>
              <a:rPr lang="tr-TR" baseline="0" dirty="0" smtClean="0"/>
              <a:t> veriler Aile ve Sosyal Politikalar Bakanlığı tarafından Hacettepe Nüfus Etütleri Enstitüsü’ne yaptırılmış olan Türkiye’de kadına yönelik aile içi şiddet araştırmasının verilerine dayanmaktadır. </a:t>
            </a:r>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8</a:t>
            </a:fld>
            <a:endParaRPr lang="en-US"/>
          </a:p>
        </p:txBody>
      </p:sp>
    </p:spTree>
    <p:extLst>
      <p:ext uri="{BB962C8B-B14F-4D97-AF65-F5344CB8AC3E}">
        <p14:creationId xmlns:p14="http://schemas.microsoft.com/office/powerpoint/2010/main" val="730965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67529F-71AD-DE49-A9A2-236B7EDCAB23}" type="slidenum">
              <a:rPr lang="en-US" smtClean="0"/>
              <a:t>9</a:t>
            </a:fld>
            <a:endParaRPr lang="en-US"/>
          </a:p>
        </p:txBody>
      </p:sp>
    </p:spTree>
    <p:extLst>
      <p:ext uri="{BB962C8B-B14F-4D97-AF65-F5344CB8AC3E}">
        <p14:creationId xmlns:p14="http://schemas.microsoft.com/office/powerpoint/2010/main" val="73096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tr-TR"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smtClean="0"/>
              <a:t>Click to edit Master subtitle style</a:t>
            </a:r>
            <a:endParaRPr lang="en-US"/>
          </a:p>
        </p:txBody>
      </p:sp>
      <p:sp>
        <p:nvSpPr>
          <p:cNvPr id="4" name="Date Placeholder 3"/>
          <p:cNvSpPr>
            <a:spLocks noGrp="1"/>
          </p:cNvSpPr>
          <p:nvPr>
            <p:ph type="dt" sz="half" idx="10"/>
          </p:nvPr>
        </p:nvSpPr>
        <p:spPr/>
        <p:txBody>
          <a:bodyPr/>
          <a:lstStyle/>
          <a:p>
            <a:fld id="{C686A853-5D71-0C4B-BDDA-9F79421D47B4}" type="datetimeFigureOut">
              <a:rPr lang="en-US" smtClean="0"/>
              <a:t>12/28/2016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AB6069-DAE4-7648-847D-5EA1BEA6BCEE}" type="slidenum">
              <a:rPr lang="en-US" smtClean="0"/>
              <a:t>‹#›</a:t>
            </a:fld>
            <a:endParaRPr lang="en-US"/>
          </a:p>
        </p:txBody>
      </p:sp>
    </p:spTree>
    <p:extLst>
      <p:ext uri="{BB962C8B-B14F-4D97-AF65-F5344CB8AC3E}">
        <p14:creationId xmlns:p14="http://schemas.microsoft.com/office/powerpoint/2010/main" val="15163015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fld id="{C686A853-5D71-0C4B-BDDA-9F79421D47B4}" type="datetimeFigureOut">
              <a:rPr lang="en-US" smtClean="0"/>
              <a:t>12/28/2016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AB6069-DAE4-7648-847D-5EA1BEA6BCEE}" type="slidenum">
              <a:rPr lang="en-US" smtClean="0"/>
              <a:t>‹#›</a:t>
            </a:fld>
            <a:endParaRPr lang="en-US"/>
          </a:p>
        </p:txBody>
      </p:sp>
    </p:spTree>
    <p:extLst>
      <p:ext uri="{BB962C8B-B14F-4D97-AF65-F5344CB8AC3E}">
        <p14:creationId xmlns:p14="http://schemas.microsoft.com/office/powerpoint/2010/main" val="668254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tr-TR"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fld id="{C686A853-5D71-0C4B-BDDA-9F79421D47B4}" type="datetimeFigureOut">
              <a:rPr lang="en-US" smtClean="0"/>
              <a:t>12/28/2016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AB6069-DAE4-7648-847D-5EA1BEA6BCEE}" type="slidenum">
              <a:rPr lang="en-US" smtClean="0"/>
              <a:t>‹#›</a:t>
            </a:fld>
            <a:endParaRPr lang="en-US"/>
          </a:p>
        </p:txBody>
      </p:sp>
    </p:spTree>
    <p:extLst>
      <p:ext uri="{BB962C8B-B14F-4D97-AF65-F5344CB8AC3E}">
        <p14:creationId xmlns:p14="http://schemas.microsoft.com/office/powerpoint/2010/main" val="275737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Content Placeholder 2"/>
          <p:cNvSpPr>
            <a:spLocks noGrp="1"/>
          </p:cNvSpPr>
          <p:nvPr>
            <p:ph idx="1"/>
          </p:nvPr>
        </p:nvSpPr>
        <p:spPr/>
        <p:txBody>
          <a:body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10"/>
          </p:nvPr>
        </p:nvSpPr>
        <p:spPr/>
        <p:txBody>
          <a:bodyPr/>
          <a:lstStyle/>
          <a:p>
            <a:fld id="{C686A853-5D71-0C4B-BDDA-9F79421D47B4}" type="datetimeFigureOut">
              <a:rPr lang="en-US" smtClean="0"/>
              <a:t>12/28/2016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AB6069-DAE4-7648-847D-5EA1BEA6BCEE}" type="slidenum">
              <a:rPr lang="en-US" smtClean="0"/>
              <a:t>‹#›</a:t>
            </a:fld>
            <a:endParaRPr lang="en-US"/>
          </a:p>
        </p:txBody>
      </p:sp>
    </p:spTree>
    <p:extLst>
      <p:ext uri="{BB962C8B-B14F-4D97-AF65-F5344CB8AC3E}">
        <p14:creationId xmlns:p14="http://schemas.microsoft.com/office/powerpoint/2010/main" val="27644955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tr-TR"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smtClean="0"/>
              <a:t>Click to edit Master text styles</a:t>
            </a:r>
          </a:p>
        </p:txBody>
      </p:sp>
      <p:sp>
        <p:nvSpPr>
          <p:cNvPr id="4" name="Date Placeholder 3"/>
          <p:cNvSpPr>
            <a:spLocks noGrp="1"/>
          </p:cNvSpPr>
          <p:nvPr>
            <p:ph type="dt" sz="half" idx="10"/>
          </p:nvPr>
        </p:nvSpPr>
        <p:spPr/>
        <p:txBody>
          <a:bodyPr/>
          <a:lstStyle/>
          <a:p>
            <a:fld id="{C686A853-5D71-0C4B-BDDA-9F79421D47B4}" type="datetimeFigureOut">
              <a:rPr lang="en-US" smtClean="0"/>
              <a:t>12/28/2016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AB6069-DAE4-7648-847D-5EA1BEA6BCEE}" type="slidenum">
              <a:rPr lang="en-US" smtClean="0"/>
              <a:t>‹#›</a:t>
            </a:fld>
            <a:endParaRPr lang="en-US"/>
          </a:p>
        </p:txBody>
      </p:sp>
    </p:spTree>
    <p:extLst>
      <p:ext uri="{BB962C8B-B14F-4D97-AF65-F5344CB8AC3E}">
        <p14:creationId xmlns:p14="http://schemas.microsoft.com/office/powerpoint/2010/main" val="441079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5" name="Date Placeholder 4"/>
          <p:cNvSpPr>
            <a:spLocks noGrp="1"/>
          </p:cNvSpPr>
          <p:nvPr>
            <p:ph type="dt" sz="half" idx="10"/>
          </p:nvPr>
        </p:nvSpPr>
        <p:spPr/>
        <p:txBody>
          <a:bodyPr/>
          <a:lstStyle/>
          <a:p>
            <a:fld id="{C686A853-5D71-0C4B-BDDA-9F79421D47B4}" type="datetimeFigureOut">
              <a:rPr lang="en-US" smtClean="0"/>
              <a:t>12/28/2016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AB6069-DAE4-7648-847D-5EA1BEA6BCEE}" type="slidenum">
              <a:rPr lang="en-US" smtClean="0"/>
              <a:t>‹#›</a:t>
            </a:fld>
            <a:endParaRPr lang="en-US"/>
          </a:p>
        </p:txBody>
      </p:sp>
    </p:spTree>
    <p:extLst>
      <p:ext uri="{BB962C8B-B14F-4D97-AF65-F5344CB8AC3E}">
        <p14:creationId xmlns:p14="http://schemas.microsoft.com/office/powerpoint/2010/main" val="578595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7" name="Date Placeholder 6"/>
          <p:cNvSpPr>
            <a:spLocks noGrp="1"/>
          </p:cNvSpPr>
          <p:nvPr>
            <p:ph type="dt" sz="half" idx="10"/>
          </p:nvPr>
        </p:nvSpPr>
        <p:spPr/>
        <p:txBody>
          <a:bodyPr/>
          <a:lstStyle/>
          <a:p>
            <a:fld id="{C686A853-5D71-0C4B-BDDA-9F79421D47B4}" type="datetimeFigureOut">
              <a:rPr lang="en-US" smtClean="0"/>
              <a:t>12/28/2016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DAB6069-DAE4-7648-847D-5EA1BEA6BCEE}" type="slidenum">
              <a:rPr lang="en-US" smtClean="0"/>
              <a:t>‹#›</a:t>
            </a:fld>
            <a:endParaRPr lang="en-US"/>
          </a:p>
        </p:txBody>
      </p:sp>
    </p:spTree>
    <p:extLst>
      <p:ext uri="{BB962C8B-B14F-4D97-AF65-F5344CB8AC3E}">
        <p14:creationId xmlns:p14="http://schemas.microsoft.com/office/powerpoint/2010/main" val="2307353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Click to edit Master title style</a:t>
            </a:r>
            <a:endParaRPr lang="en-US"/>
          </a:p>
        </p:txBody>
      </p:sp>
      <p:sp>
        <p:nvSpPr>
          <p:cNvPr id="3" name="Date Placeholder 2"/>
          <p:cNvSpPr>
            <a:spLocks noGrp="1"/>
          </p:cNvSpPr>
          <p:nvPr>
            <p:ph type="dt" sz="half" idx="10"/>
          </p:nvPr>
        </p:nvSpPr>
        <p:spPr/>
        <p:txBody>
          <a:bodyPr/>
          <a:lstStyle/>
          <a:p>
            <a:fld id="{C686A853-5D71-0C4B-BDDA-9F79421D47B4}" type="datetimeFigureOut">
              <a:rPr lang="en-US" smtClean="0"/>
              <a:t>12/28/2016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DAB6069-DAE4-7648-847D-5EA1BEA6BCEE}" type="slidenum">
              <a:rPr lang="en-US" smtClean="0"/>
              <a:t>‹#›</a:t>
            </a:fld>
            <a:endParaRPr lang="en-US"/>
          </a:p>
        </p:txBody>
      </p:sp>
    </p:spTree>
    <p:extLst>
      <p:ext uri="{BB962C8B-B14F-4D97-AF65-F5344CB8AC3E}">
        <p14:creationId xmlns:p14="http://schemas.microsoft.com/office/powerpoint/2010/main" val="31638024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86A853-5D71-0C4B-BDDA-9F79421D47B4}" type="datetimeFigureOut">
              <a:rPr lang="en-US" smtClean="0"/>
              <a:t>12/28/2016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DAB6069-DAE4-7648-847D-5EA1BEA6BCEE}" type="slidenum">
              <a:rPr lang="en-US" smtClean="0"/>
              <a:t>‹#›</a:t>
            </a:fld>
            <a:endParaRPr lang="en-US"/>
          </a:p>
        </p:txBody>
      </p:sp>
    </p:spTree>
    <p:extLst>
      <p:ext uri="{BB962C8B-B14F-4D97-AF65-F5344CB8AC3E}">
        <p14:creationId xmlns:p14="http://schemas.microsoft.com/office/powerpoint/2010/main" val="3811617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tr-TR"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Click to edit Master text styles</a:t>
            </a:r>
          </a:p>
        </p:txBody>
      </p:sp>
      <p:sp>
        <p:nvSpPr>
          <p:cNvPr id="5" name="Date Placeholder 4"/>
          <p:cNvSpPr>
            <a:spLocks noGrp="1"/>
          </p:cNvSpPr>
          <p:nvPr>
            <p:ph type="dt" sz="half" idx="10"/>
          </p:nvPr>
        </p:nvSpPr>
        <p:spPr/>
        <p:txBody>
          <a:bodyPr/>
          <a:lstStyle/>
          <a:p>
            <a:fld id="{C686A853-5D71-0C4B-BDDA-9F79421D47B4}" type="datetimeFigureOut">
              <a:rPr lang="en-US" smtClean="0"/>
              <a:t>12/28/2016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AB6069-DAE4-7648-847D-5EA1BEA6BCEE}" type="slidenum">
              <a:rPr lang="en-US" smtClean="0"/>
              <a:t>‹#›</a:t>
            </a:fld>
            <a:endParaRPr lang="en-US"/>
          </a:p>
        </p:txBody>
      </p:sp>
    </p:spTree>
    <p:extLst>
      <p:ext uri="{BB962C8B-B14F-4D97-AF65-F5344CB8AC3E}">
        <p14:creationId xmlns:p14="http://schemas.microsoft.com/office/powerpoint/2010/main" val="202006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tr-TR"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Click to edit Master text styles</a:t>
            </a:r>
          </a:p>
        </p:txBody>
      </p:sp>
      <p:sp>
        <p:nvSpPr>
          <p:cNvPr id="5" name="Date Placeholder 4"/>
          <p:cNvSpPr>
            <a:spLocks noGrp="1"/>
          </p:cNvSpPr>
          <p:nvPr>
            <p:ph type="dt" sz="half" idx="10"/>
          </p:nvPr>
        </p:nvSpPr>
        <p:spPr/>
        <p:txBody>
          <a:bodyPr/>
          <a:lstStyle/>
          <a:p>
            <a:fld id="{C686A853-5D71-0C4B-BDDA-9F79421D47B4}" type="datetimeFigureOut">
              <a:rPr lang="en-US" smtClean="0"/>
              <a:t>12/28/2016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AB6069-DAE4-7648-847D-5EA1BEA6BCEE}" type="slidenum">
              <a:rPr lang="en-US" smtClean="0"/>
              <a:t>‹#›</a:t>
            </a:fld>
            <a:endParaRPr lang="en-US"/>
          </a:p>
        </p:txBody>
      </p:sp>
    </p:spTree>
    <p:extLst>
      <p:ext uri="{BB962C8B-B14F-4D97-AF65-F5344CB8AC3E}">
        <p14:creationId xmlns:p14="http://schemas.microsoft.com/office/powerpoint/2010/main" val="32868023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tr-TR"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tr-TR" smtClean="0"/>
              <a:t>Click to edit Master text styles</a:t>
            </a:r>
          </a:p>
          <a:p>
            <a:pPr lvl="1"/>
            <a:r>
              <a:rPr lang="tr-TR" smtClean="0"/>
              <a:t>Second level</a:t>
            </a:r>
          </a:p>
          <a:p>
            <a:pPr lvl="2"/>
            <a:r>
              <a:rPr lang="tr-TR" smtClean="0"/>
              <a:t>Third level</a:t>
            </a:r>
          </a:p>
          <a:p>
            <a:pPr lvl="3"/>
            <a:r>
              <a:rPr lang="tr-TR" smtClean="0"/>
              <a:t>Fourth level</a:t>
            </a:r>
          </a:p>
          <a:p>
            <a:pPr lvl="4"/>
            <a:r>
              <a:rPr lang="tr-TR"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86A853-5D71-0C4B-BDDA-9F79421D47B4}" type="datetimeFigureOut">
              <a:rPr lang="en-US" smtClean="0"/>
              <a:t>12/28/2016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AB6069-DAE4-7648-847D-5EA1BEA6BCEE}" type="slidenum">
              <a:rPr lang="en-US" smtClean="0"/>
              <a:t>‹#›</a:t>
            </a:fld>
            <a:endParaRPr lang="en-US"/>
          </a:p>
        </p:txBody>
      </p:sp>
    </p:spTree>
    <p:extLst>
      <p:ext uri="{BB962C8B-B14F-4D97-AF65-F5344CB8AC3E}">
        <p14:creationId xmlns:p14="http://schemas.microsoft.com/office/powerpoint/2010/main" val="1866614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pt_kavramlar ve olgular-0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2482331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err="1" smtClean="0">
                <a:solidFill>
                  <a:srgbClr val="44A869"/>
                </a:solidFill>
              </a:rPr>
              <a:t>Çocuk</a:t>
            </a:r>
            <a:r>
              <a:rPr lang="en-US" sz="2600" b="1" dirty="0" smtClean="0">
                <a:solidFill>
                  <a:srgbClr val="44A869"/>
                </a:solidFill>
              </a:rPr>
              <a:t> </a:t>
            </a:r>
            <a:r>
              <a:rPr lang="en-US" sz="2600" b="1" dirty="0" err="1" smtClean="0">
                <a:solidFill>
                  <a:srgbClr val="44A869"/>
                </a:solidFill>
              </a:rPr>
              <a:t>Evlilikleri</a:t>
            </a:r>
            <a:r>
              <a:rPr lang="en-US" sz="2600" b="1" dirty="0" smtClean="0">
                <a:solidFill>
                  <a:srgbClr val="44A869"/>
                </a:solidFill>
              </a:rPr>
              <a:t> - </a:t>
            </a:r>
            <a:r>
              <a:rPr lang="en-US" sz="2600" b="1" dirty="0" err="1" smtClean="0">
                <a:solidFill>
                  <a:srgbClr val="44A869"/>
                </a:solidFill>
              </a:rPr>
              <a:t>Olgular</a:t>
            </a:r>
            <a:endParaRPr lang="en-US" sz="2600" b="1" dirty="0">
              <a:solidFill>
                <a:srgbClr val="44A869"/>
              </a:solidFill>
            </a:endParaRPr>
          </a:p>
        </p:txBody>
      </p:sp>
      <p:sp>
        <p:nvSpPr>
          <p:cNvPr id="4" name="Subtitle 2"/>
          <p:cNvSpPr>
            <a:spLocks noGrp="1"/>
          </p:cNvSpPr>
          <p:nvPr>
            <p:ph type="subTitle" idx="1"/>
          </p:nvPr>
        </p:nvSpPr>
        <p:spPr>
          <a:xfrm>
            <a:off x="256117" y="1345563"/>
            <a:ext cx="8336703" cy="1748056"/>
          </a:xfrm>
        </p:spPr>
        <p:txBody>
          <a:bodyPr>
            <a:noAutofit/>
          </a:bodyPr>
          <a:lstStyle/>
          <a:p>
            <a:pPr algn="l"/>
            <a:endParaRPr lang="tr-TR" sz="2000" dirty="0" smtClean="0">
              <a:solidFill>
                <a:schemeClr val="tx1">
                  <a:lumMod val="75000"/>
                  <a:lumOff val="25000"/>
                </a:schemeClr>
              </a:solidFill>
              <a:latin typeface="Calibri"/>
              <a:cs typeface="Calibri"/>
            </a:endParaRPr>
          </a:p>
          <a:p>
            <a:pPr marL="342900" indent="-342900" algn="l">
              <a:buFont typeface="Arial"/>
              <a:buChar char="•"/>
            </a:pPr>
            <a:r>
              <a:rPr lang="tr-TR" sz="2000" dirty="0" smtClean="0">
                <a:solidFill>
                  <a:schemeClr val="tx1">
                    <a:lumMod val="75000"/>
                    <a:lumOff val="25000"/>
                  </a:schemeClr>
                </a:solidFill>
                <a:latin typeface="Calibri"/>
                <a:cs typeface="Calibri"/>
              </a:rPr>
              <a:t>Ülkelerindeki </a:t>
            </a:r>
            <a:r>
              <a:rPr lang="tr-TR" sz="2000" dirty="0">
                <a:solidFill>
                  <a:schemeClr val="tx1">
                    <a:lumMod val="75000"/>
                    <a:lumOff val="25000"/>
                  </a:schemeClr>
                </a:solidFill>
                <a:latin typeface="Calibri"/>
                <a:cs typeface="Calibri"/>
              </a:rPr>
              <a:t>savaştan önce </a:t>
            </a:r>
            <a:r>
              <a:rPr lang="tr-TR" sz="2000" b="1" dirty="0">
                <a:solidFill>
                  <a:srgbClr val="44A869"/>
                </a:solidFill>
                <a:latin typeface="Calibri"/>
                <a:cs typeface="Calibri"/>
              </a:rPr>
              <a:t>Suriyeli kadınların % 13’</a:t>
            </a:r>
            <a:r>
              <a:rPr lang="tr-TR" sz="2000" dirty="0">
                <a:solidFill>
                  <a:srgbClr val="44A869"/>
                </a:solidFill>
                <a:latin typeface="Calibri"/>
                <a:cs typeface="Calibri"/>
              </a:rPr>
              <a:t>ü </a:t>
            </a:r>
            <a:r>
              <a:rPr lang="tr-TR" sz="2000" dirty="0">
                <a:solidFill>
                  <a:schemeClr val="tx1">
                    <a:lumMod val="75000"/>
                    <a:lumOff val="25000"/>
                  </a:schemeClr>
                </a:solidFill>
                <a:latin typeface="Calibri"/>
                <a:cs typeface="Calibri"/>
              </a:rPr>
              <a:t>çocuk yaşta evleniyordu. (20-25 yaş grubundaki kadınlar içindeki oran, Dünya Çocukları Raporu 2011). </a:t>
            </a:r>
          </a:p>
          <a:p>
            <a:pPr marL="342900" indent="-342900" algn="l">
              <a:buFont typeface="Arial"/>
              <a:buChar char="•"/>
            </a:pPr>
            <a:r>
              <a:rPr lang="tr-TR" sz="2000" dirty="0">
                <a:solidFill>
                  <a:schemeClr val="tx1">
                    <a:lumMod val="75000"/>
                    <a:lumOff val="25000"/>
                  </a:schemeClr>
                </a:solidFill>
                <a:latin typeface="Calibri"/>
                <a:cs typeface="Calibri"/>
              </a:rPr>
              <a:t>Savaş ve zorunlu göç koşullarında bu rakam </a:t>
            </a:r>
            <a:r>
              <a:rPr lang="tr-TR" sz="2000" b="1" dirty="0">
                <a:solidFill>
                  <a:srgbClr val="44A869"/>
                </a:solidFill>
                <a:latin typeface="Calibri"/>
                <a:cs typeface="Calibri"/>
              </a:rPr>
              <a:t>2.5 katı arttı. </a:t>
            </a:r>
          </a:p>
          <a:p>
            <a:pPr marL="342900" indent="-342900" algn="l">
              <a:buFont typeface="Arial"/>
              <a:buChar char="•"/>
            </a:pPr>
            <a:r>
              <a:rPr lang="tr-TR" sz="2000" dirty="0">
                <a:solidFill>
                  <a:schemeClr val="tx1">
                    <a:lumMod val="75000"/>
                    <a:lumOff val="25000"/>
                  </a:schemeClr>
                </a:solidFill>
                <a:latin typeface="Calibri"/>
                <a:cs typeface="Calibri"/>
              </a:rPr>
              <a:t>Kamplarda ve kamp dışında yaşayan 15-18 yaş grubundaki Suriyeli </a:t>
            </a:r>
            <a:r>
              <a:rPr lang="tr-TR" sz="2000" b="1" dirty="0">
                <a:solidFill>
                  <a:srgbClr val="44A869"/>
                </a:solidFill>
                <a:latin typeface="Calibri"/>
                <a:cs typeface="Calibri"/>
              </a:rPr>
              <a:t>mülteci kız çocuklarının % 14’ü evli. </a:t>
            </a:r>
            <a:r>
              <a:rPr lang="tr-TR" sz="2000" dirty="0">
                <a:solidFill>
                  <a:schemeClr val="tx1">
                    <a:lumMod val="75000"/>
                    <a:lumOff val="25000"/>
                  </a:schemeClr>
                </a:solidFill>
                <a:latin typeface="Calibri"/>
                <a:cs typeface="Calibri"/>
              </a:rPr>
              <a:t>(AFAD, 2014)</a:t>
            </a:r>
            <a:endParaRPr lang="en-US" sz="2000" dirty="0">
              <a:solidFill>
                <a:schemeClr val="tx1">
                  <a:lumMod val="75000"/>
                  <a:lumOff val="25000"/>
                </a:schemeClr>
              </a:solidFill>
              <a:latin typeface="Calibri"/>
              <a:cs typeface="Calibri"/>
            </a:endParaRPr>
          </a:p>
        </p:txBody>
      </p:sp>
    </p:spTree>
    <p:extLst>
      <p:ext uri="{BB962C8B-B14F-4D97-AF65-F5344CB8AC3E}">
        <p14:creationId xmlns:p14="http://schemas.microsoft.com/office/powerpoint/2010/main" val="39990179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smtClean="0">
                <a:solidFill>
                  <a:srgbClr val="44A869"/>
                </a:solidFill>
              </a:rPr>
              <a:t> </a:t>
            </a:r>
            <a:endParaRPr lang="en-US" sz="2600" b="1" dirty="0">
              <a:solidFill>
                <a:srgbClr val="44A869"/>
              </a:solidFill>
            </a:endParaRPr>
          </a:p>
        </p:txBody>
      </p:sp>
      <p:sp>
        <p:nvSpPr>
          <p:cNvPr id="4" name="Subtitle 2"/>
          <p:cNvSpPr>
            <a:spLocks noGrp="1"/>
          </p:cNvSpPr>
          <p:nvPr>
            <p:ph type="subTitle" idx="1"/>
          </p:nvPr>
        </p:nvSpPr>
        <p:spPr>
          <a:xfrm>
            <a:off x="256117" y="1345563"/>
            <a:ext cx="8519067" cy="1748056"/>
          </a:xfrm>
        </p:spPr>
        <p:txBody>
          <a:bodyPr>
            <a:noAutofit/>
          </a:bodyPr>
          <a:lstStyle/>
          <a:p>
            <a:pPr algn="l"/>
            <a:r>
              <a:rPr lang="en-US" sz="2000" b="1" dirty="0" err="1">
                <a:solidFill>
                  <a:schemeClr val="tx1">
                    <a:lumMod val="75000"/>
                    <a:lumOff val="25000"/>
                  </a:schemeClr>
                </a:solidFill>
              </a:rPr>
              <a:t>Çocuk</a:t>
            </a:r>
            <a:r>
              <a:rPr lang="en-US" sz="2000" b="1" dirty="0">
                <a:solidFill>
                  <a:schemeClr val="tx1">
                    <a:lumMod val="75000"/>
                    <a:lumOff val="25000"/>
                  </a:schemeClr>
                </a:solidFill>
              </a:rPr>
              <a:t> </a:t>
            </a:r>
            <a:r>
              <a:rPr lang="en-US" sz="2000" b="1" dirty="0" err="1">
                <a:solidFill>
                  <a:schemeClr val="tx1">
                    <a:lumMod val="75000"/>
                    <a:lumOff val="25000"/>
                  </a:schemeClr>
                </a:solidFill>
              </a:rPr>
              <a:t>evlilikleri</a:t>
            </a:r>
            <a:r>
              <a:rPr lang="tr-TR" sz="2000" b="1" dirty="0">
                <a:solidFill>
                  <a:schemeClr val="tx1">
                    <a:lumMod val="75000"/>
                    <a:lumOff val="25000"/>
                  </a:schemeClr>
                </a:solidFill>
              </a:rPr>
              <a:t> günümüzde</a:t>
            </a:r>
            <a:r>
              <a:rPr lang="en-US" sz="2000" b="1" dirty="0">
                <a:solidFill>
                  <a:schemeClr val="tx1">
                    <a:lumMod val="75000"/>
                    <a:lumOff val="25000"/>
                  </a:schemeClr>
                </a:solidFill>
              </a:rPr>
              <a:t>, </a:t>
            </a:r>
            <a:r>
              <a:rPr lang="tr-TR" sz="2000" b="1" dirty="0">
                <a:solidFill>
                  <a:schemeClr val="tx1">
                    <a:lumMod val="75000"/>
                    <a:lumOff val="25000"/>
                  </a:schemeClr>
                </a:solidFill>
              </a:rPr>
              <a:t>hem ulusal hem de uluslararası platformlarda,</a:t>
            </a:r>
          </a:p>
          <a:p>
            <a:pPr algn="l"/>
            <a:endParaRPr lang="tr-TR" sz="2000" dirty="0">
              <a:solidFill>
                <a:schemeClr val="tx1">
                  <a:lumMod val="75000"/>
                  <a:lumOff val="25000"/>
                </a:schemeClr>
              </a:solidFill>
            </a:endParaRPr>
          </a:p>
          <a:p>
            <a:pPr marL="342900" indent="-342900" algn="l">
              <a:buFont typeface="Arial"/>
              <a:buChar char="•"/>
            </a:pPr>
            <a:r>
              <a:rPr lang="tr-TR" sz="2000" dirty="0">
                <a:solidFill>
                  <a:schemeClr val="tx1">
                    <a:lumMod val="75000"/>
                    <a:lumOff val="25000"/>
                  </a:schemeClr>
                </a:solidFill>
              </a:rPr>
              <a:t>Kadına şiddetin bir türü (İstanbul Sözleşmesi)</a:t>
            </a:r>
          </a:p>
          <a:p>
            <a:pPr marL="342900" indent="-342900" algn="l">
              <a:buFont typeface="Arial"/>
              <a:buChar char="•"/>
            </a:pPr>
            <a:r>
              <a:rPr lang="tr-TR" sz="2000" dirty="0">
                <a:solidFill>
                  <a:schemeClr val="tx1">
                    <a:lumMod val="75000"/>
                    <a:lumOff val="25000"/>
                  </a:schemeClr>
                </a:solidFill>
              </a:rPr>
              <a:t>T</a:t>
            </a:r>
            <a:r>
              <a:rPr lang="en-US" sz="2000" dirty="0" err="1">
                <a:solidFill>
                  <a:schemeClr val="tx1">
                    <a:lumMod val="75000"/>
                    <a:lumOff val="25000"/>
                  </a:schemeClr>
                </a:solidFill>
              </a:rPr>
              <a:t>oplumsal</a:t>
            </a:r>
            <a:r>
              <a:rPr lang="en-US" sz="2000" dirty="0">
                <a:solidFill>
                  <a:schemeClr val="tx1">
                    <a:lumMod val="75000"/>
                    <a:lumOff val="25000"/>
                  </a:schemeClr>
                </a:solidFill>
              </a:rPr>
              <a:t> </a:t>
            </a:r>
            <a:r>
              <a:rPr lang="en-US" sz="2000" dirty="0" err="1">
                <a:solidFill>
                  <a:schemeClr val="tx1">
                    <a:lumMod val="75000"/>
                    <a:lumOff val="25000"/>
                  </a:schemeClr>
                </a:solidFill>
              </a:rPr>
              <a:t>cinsiyete</a:t>
            </a:r>
            <a:r>
              <a:rPr lang="en-US" sz="2000" dirty="0">
                <a:solidFill>
                  <a:schemeClr val="tx1">
                    <a:lumMod val="75000"/>
                    <a:lumOff val="25000"/>
                  </a:schemeClr>
                </a:solidFill>
              </a:rPr>
              <a:t> </a:t>
            </a:r>
            <a:r>
              <a:rPr lang="en-US" sz="2000" dirty="0" err="1">
                <a:solidFill>
                  <a:schemeClr val="tx1">
                    <a:lumMod val="75000"/>
                    <a:lumOff val="25000"/>
                  </a:schemeClr>
                </a:solidFill>
              </a:rPr>
              <a:t>dayalı</a:t>
            </a:r>
            <a:r>
              <a:rPr lang="en-US" sz="2000" dirty="0">
                <a:solidFill>
                  <a:schemeClr val="tx1">
                    <a:lumMod val="75000"/>
                    <a:lumOff val="25000"/>
                  </a:schemeClr>
                </a:solidFill>
              </a:rPr>
              <a:t> </a:t>
            </a:r>
            <a:r>
              <a:rPr lang="en-US" sz="2000" dirty="0" err="1">
                <a:solidFill>
                  <a:schemeClr val="tx1">
                    <a:lumMod val="75000"/>
                    <a:lumOff val="25000"/>
                  </a:schemeClr>
                </a:solidFill>
              </a:rPr>
              <a:t>şiddet</a:t>
            </a:r>
            <a:r>
              <a:rPr lang="tr-TR" sz="2000" dirty="0">
                <a:solidFill>
                  <a:schemeClr val="tx1">
                    <a:lumMod val="75000"/>
                    <a:lumOff val="25000"/>
                  </a:schemeClr>
                </a:solidFill>
              </a:rPr>
              <a:t> </a:t>
            </a:r>
            <a:r>
              <a:rPr lang="en-US" sz="2000" dirty="0">
                <a:solidFill>
                  <a:schemeClr val="tx1">
                    <a:lumMod val="75000"/>
                    <a:lumOff val="25000"/>
                  </a:schemeClr>
                </a:solidFill>
              </a:rPr>
              <a:t>(TCDŞ) </a:t>
            </a:r>
            <a:r>
              <a:rPr lang="en-US" sz="2000" dirty="0" err="1">
                <a:solidFill>
                  <a:schemeClr val="tx1">
                    <a:lumMod val="75000"/>
                    <a:lumOff val="25000"/>
                  </a:schemeClr>
                </a:solidFill>
              </a:rPr>
              <a:t>türü</a:t>
            </a:r>
            <a:r>
              <a:rPr lang="en-US" sz="2000" dirty="0">
                <a:solidFill>
                  <a:schemeClr val="tx1">
                    <a:lumMod val="75000"/>
                    <a:lumOff val="25000"/>
                  </a:schemeClr>
                </a:solidFill>
              </a:rPr>
              <a:t> </a:t>
            </a:r>
            <a:endParaRPr lang="tr-TR" sz="2000" dirty="0">
              <a:solidFill>
                <a:schemeClr val="tx1">
                  <a:lumMod val="75000"/>
                  <a:lumOff val="25000"/>
                </a:schemeClr>
              </a:solidFill>
            </a:endParaRPr>
          </a:p>
          <a:p>
            <a:pPr marL="342900" indent="-342900" algn="l">
              <a:buFont typeface="Arial"/>
              <a:buChar char="•"/>
            </a:pPr>
            <a:r>
              <a:rPr lang="tr-TR" sz="2000" dirty="0">
                <a:solidFill>
                  <a:schemeClr val="tx1">
                    <a:lumMod val="75000"/>
                    <a:lumOff val="25000"/>
                  </a:schemeClr>
                </a:solidFill>
              </a:rPr>
              <a:t>İ</a:t>
            </a:r>
            <a:r>
              <a:rPr lang="en-US" sz="2000" dirty="0" err="1">
                <a:solidFill>
                  <a:schemeClr val="tx1">
                    <a:lumMod val="75000"/>
                    <a:lumOff val="25000"/>
                  </a:schemeClr>
                </a:solidFill>
              </a:rPr>
              <a:t>nsan</a:t>
            </a:r>
            <a:r>
              <a:rPr lang="en-US" sz="2000" dirty="0">
                <a:solidFill>
                  <a:schemeClr val="tx1">
                    <a:lumMod val="75000"/>
                    <a:lumOff val="25000"/>
                  </a:schemeClr>
                </a:solidFill>
              </a:rPr>
              <a:t> </a:t>
            </a:r>
            <a:r>
              <a:rPr lang="en-US" sz="2000" dirty="0" err="1">
                <a:solidFill>
                  <a:schemeClr val="tx1">
                    <a:lumMod val="75000"/>
                    <a:lumOff val="25000"/>
                  </a:schemeClr>
                </a:solidFill>
              </a:rPr>
              <a:t>hakları</a:t>
            </a:r>
            <a:r>
              <a:rPr lang="en-US" sz="2000" dirty="0">
                <a:solidFill>
                  <a:schemeClr val="tx1">
                    <a:lumMod val="75000"/>
                    <a:lumOff val="25000"/>
                  </a:schemeClr>
                </a:solidFill>
              </a:rPr>
              <a:t> </a:t>
            </a:r>
            <a:r>
              <a:rPr lang="en-US" sz="2000" dirty="0" err="1">
                <a:solidFill>
                  <a:schemeClr val="tx1">
                    <a:lumMod val="75000"/>
                    <a:lumOff val="25000"/>
                  </a:schemeClr>
                </a:solidFill>
              </a:rPr>
              <a:t>ihlali</a:t>
            </a:r>
            <a:r>
              <a:rPr lang="en-US" sz="2000" dirty="0">
                <a:solidFill>
                  <a:schemeClr val="tx1">
                    <a:lumMod val="75000"/>
                    <a:lumOff val="25000"/>
                  </a:schemeClr>
                </a:solidFill>
              </a:rPr>
              <a:t> </a:t>
            </a:r>
            <a:endParaRPr lang="tr-TR" sz="2000" dirty="0">
              <a:solidFill>
                <a:schemeClr val="tx1">
                  <a:lumMod val="75000"/>
                  <a:lumOff val="25000"/>
                </a:schemeClr>
              </a:solidFill>
            </a:endParaRPr>
          </a:p>
          <a:p>
            <a:pPr marL="342900" indent="-342900" algn="l">
              <a:buFont typeface="Arial"/>
              <a:buChar char="•"/>
            </a:pPr>
            <a:r>
              <a:rPr lang="tr-TR" sz="2000" dirty="0">
                <a:solidFill>
                  <a:schemeClr val="tx1">
                    <a:lumMod val="75000"/>
                    <a:lumOff val="25000"/>
                  </a:schemeClr>
                </a:solidFill>
              </a:rPr>
              <a:t>Çocuk hakları ihlali </a:t>
            </a:r>
            <a:r>
              <a:rPr lang="en-US" sz="2000" dirty="0">
                <a:solidFill>
                  <a:schemeClr val="tx1">
                    <a:lumMod val="75000"/>
                    <a:lumOff val="25000"/>
                  </a:schemeClr>
                </a:solidFill>
              </a:rPr>
              <a:t>(hem </a:t>
            </a:r>
            <a:r>
              <a:rPr lang="en-US" sz="2000" dirty="0" err="1">
                <a:solidFill>
                  <a:schemeClr val="tx1">
                    <a:lumMod val="75000"/>
                    <a:lumOff val="25000"/>
                  </a:schemeClr>
                </a:solidFill>
              </a:rPr>
              <a:t>kız</a:t>
            </a:r>
            <a:r>
              <a:rPr lang="en-US" sz="2000" dirty="0">
                <a:solidFill>
                  <a:schemeClr val="tx1">
                    <a:lumMod val="75000"/>
                    <a:lumOff val="25000"/>
                  </a:schemeClr>
                </a:solidFill>
              </a:rPr>
              <a:t> hem </a:t>
            </a:r>
            <a:r>
              <a:rPr lang="en-US" sz="2000" dirty="0" err="1">
                <a:solidFill>
                  <a:schemeClr val="tx1">
                    <a:lumMod val="75000"/>
                    <a:lumOff val="25000"/>
                  </a:schemeClr>
                </a:solidFill>
              </a:rPr>
              <a:t>erkek</a:t>
            </a:r>
            <a:r>
              <a:rPr lang="tr-TR" sz="2000" dirty="0">
                <a:solidFill>
                  <a:schemeClr val="tx1">
                    <a:lumMod val="75000"/>
                    <a:lumOff val="25000"/>
                  </a:schemeClr>
                </a:solidFill>
              </a:rPr>
              <a:t> </a:t>
            </a:r>
            <a:r>
              <a:rPr lang="en-US" sz="2000" dirty="0" err="1">
                <a:solidFill>
                  <a:schemeClr val="tx1">
                    <a:lumMod val="75000"/>
                    <a:lumOff val="25000"/>
                  </a:schemeClr>
                </a:solidFill>
              </a:rPr>
              <a:t>çocukları</a:t>
            </a:r>
            <a:r>
              <a:rPr lang="en-US" sz="2000" dirty="0">
                <a:solidFill>
                  <a:schemeClr val="tx1">
                    <a:lumMod val="75000"/>
                    <a:lumOff val="25000"/>
                  </a:schemeClr>
                </a:solidFill>
              </a:rPr>
              <a:t> </a:t>
            </a:r>
            <a:r>
              <a:rPr lang="tr-TR" sz="2000" dirty="0">
                <a:solidFill>
                  <a:schemeClr val="tx1">
                    <a:lumMod val="75000"/>
                    <a:lumOff val="25000"/>
                  </a:schemeClr>
                </a:solidFill>
              </a:rPr>
              <a:t>için</a:t>
            </a:r>
            <a:r>
              <a:rPr lang="en-US" sz="2000" dirty="0">
                <a:solidFill>
                  <a:schemeClr val="tx1">
                    <a:lumMod val="75000"/>
                    <a:lumOff val="25000"/>
                  </a:schemeClr>
                </a:solidFill>
              </a:rPr>
              <a:t>) </a:t>
            </a:r>
            <a:endParaRPr lang="tr-TR" sz="2000" dirty="0">
              <a:solidFill>
                <a:schemeClr val="tx1">
                  <a:lumMod val="75000"/>
                  <a:lumOff val="25000"/>
                </a:schemeClr>
              </a:solidFill>
            </a:endParaRPr>
          </a:p>
          <a:p>
            <a:pPr marL="342900" indent="-342900" algn="l">
              <a:buFont typeface="Arial"/>
              <a:buChar char="•"/>
            </a:pPr>
            <a:r>
              <a:rPr lang="tr-TR" sz="2000" dirty="0">
                <a:solidFill>
                  <a:schemeClr val="tx1">
                    <a:lumMod val="75000"/>
                    <a:lumOff val="25000"/>
                  </a:schemeClr>
                </a:solidFill>
              </a:rPr>
              <a:t>Sürdürülebilir </a:t>
            </a:r>
            <a:r>
              <a:rPr lang="en-US" sz="2000" dirty="0" err="1">
                <a:solidFill>
                  <a:schemeClr val="tx1">
                    <a:lumMod val="75000"/>
                    <a:lumOff val="25000"/>
                  </a:schemeClr>
                </a:solidFill>
              </a:rPr>
              <a:t>kalkınma</a:t>
            </a:r>
            <a:r>
              <a:rPr lang="en-US" sz="2000" dirty="0">
                <a:solidFill>
                  <a:schemeClr val="tx1">
                    <a:lumMod val="75000"/>
                    <a:lumOff val="25000"/>
                  </a:schemeClr>
                </a:solidFill>
              </a:rPr>
              <a:t> </a:t>
            </a:r>
            <a:r>
              <a:rPr lang="en-US" sz="2000" dirty="0" err="1">
                <a:solidFill>
                  <a:schemeClr val="tx1">
                    <a:lumMod val="75000"/>
                    <a:lumOff val="25000"/>
                  </a:schemeClr>
                </a:solidFill>
              </a:rPr>
              <a:t>hedeflerinin</a:t>
            </a:r>
            <a:r>
              <a:rPr lang="en-US" sz="2000" dirty="0">
                <a:solidFill>
                  <a:schemeClr val="tx1">
                    <a:lumMod val="75000"/>
                    <a:lumOff val="25000"/>
                  </a:schemeClr>
                </a:solidFill>
              </a:rPr>
              <a:t> </a:t>
            </a:r>
            <a:r>
              <a:rPr lang="en-US" sz="2000" dirty="0" err="1">
                <a:solidFill>
                  <a:schemeClr val="tx1">
                    <a:lumMod val="75000"/>
                    <a:lumOff val="25000"/>
                  </a:schemeClr>
                </a:solidFill>
              </a:rPr>
              <a:t>önünde</a:t>
            </a:r>
            <a:r>
              <a:rPr lang="tr-TR" sz="2000" dirty="0">
                <a:solidFill>
                  <a:schemeClr val="tx1">
                    <a:lumMod val="75000"/>
                    <a:lumOff val="25000"/>
                  </a:schemeClr>
                </a:solidFill>
              </a:rPr>
              <a:t> bir </a:t>
            </a:r>
            <a:r>
              <a:rPr lang="en-US" sz="2000" dirty="0" err="1">
                <a:solidFill>
                  <a:schemeClr val="tx1">
                    <a:lumMod val="75000"/>
                    <a:lumOff val="25000"/>
                  </a:schemeClr>
                </a:solidFill>
              </a:rPr>
              <a:t>engel</a:t>
            </a:r>
            <a:r>
              <a:rPr lang="en-US" sz="2000" dirty="0">
                <a:solidFill>
                  <a:schemeClr val="tx1">
                    <a:lumMod val="75000"/>
                    <a:lumOff val="25000"/>
                  </a:schemeClr>
                </a:solidFill>
              </a:rPr>
              <a:t> </a:t>
            </a:r>
            <a:r>
              <a:rPr lang="en-US" sz="2000" dirty="0" err="1" smtClean="0">
                <a:solidFill>
                  <a:schemeClr val="tx1">
                    <a:lumMod val="75000"/>
                    <a:lumOff val="25000"/>
                  </a:schemeClr>
                </a:solidFill>
              </a:rPr>
              <a:t>olarak</a:t>
            </a:r>
            <a:r>
              <a:rPr lang="en-US" sz="2000" dirty="0" smtClean="0">
                <a:solidFill>
                  <a:schemeClr val="tx1">
                    <a:lumMod val="75000"/>
                    <a:lumOff val="25000"/>
                  </a:schemeClr>
                </a:solidFill>
              </a:rPr>
              <a:t>                       </a:t>
            </a:r>
            <a:r>
              <a:rPr lang="en-US" sz="2000" dirty="0" err="1" smtClean="0">
                <a:solidFill>
                  <a:schemeClr val="tx1">
                    <a:lumMod val="75000"/>
                    <a:lumOff val="25000"/>
                  </a:schemeClr>
                </a:solidFill>
              </a:rPr>
              <a:t>kabul</a:t>
            </a:r>
            <a:r>
              <a:rPr lang="en-US" sz="2000" dirty="0" smtClean="0">
                <a:solidFill>
                  <a:schemeClr val="tx1">
                    <a:lumMod val="75000"/>
                    <a:lumOff val="25000"/>
                  </a:schemeClr>
                </a:solidFill>
              </a:rPr>
              <a:t> </a:t>
            </a:r>
            <a:r>
              <a:rPr lang="en-US" sz="2000" dirty="0" err="1">
                <a:solidFill>
                  <a:schemeClr val="tx1">
                    <a:lumMod val="75000"/>
                    <a:lumOff val="25000"/>
                  </a:schemeClr>
                </a:solidFill>
              </a:rPr>
              <a:t>edilmektedir</a:t>
            </a:r>
            <a:r>
              <a:rPr lang="en-US" sz="2000" dirty="0" smtClean="0">
                <a:solidFill>
                  <a:schemeClr val="tx1">
                    <a:lumMod val="75000"/>
                    <a:lumOff val="25000"/>
                  </a:schemeClr>
                </a:solidFill>
              </a:rPr>
              <a:t>.</a:t>
            </a:r>
          </a:p>
          <a:p>
            <a:pPr algn="l"/>
            <a:endParaRPr lang="en-US" sz="2000" dirty="0" smtClean="0">
              <a:solidFill>
                <a:schemeClr val="tx1">
                  <a:lumMod val="75000"/>
                  <a:lumOff val="25000"/>
                </a:schemeClr>
              </a:solidFill>
            </a:endParaRPr>
          </a:p>
          <a:p>
            <a:r>
              <a:rPr lang="en-US" sz="2800" b="1" dirty="0" smtClean="0">
                <a:solidFill>
                  <a:srgbClr val="44A869"/>
                </a:solidFill>
              </a:rPr>
              <a:t>NEDEN?</a:t>
            </a:r>
            <a:endParaRPr lang="tr-TR" sz="2800" b="1" dirty="0">
              <a:solidFill>
                <a:srgbClr val="44A869"/>
              </a:solidFill>
            </a:endParaRPr>
          </a:p>
        </p:txBody>
      </p:sp>
    </p:spTree>
    <p:extLst>
      <p:ext uri="{BB962C8B-B14F-4D97-AF65-F5344CB8AC3E}">
        <p14:creationId xmlns:p14="http://schemas.microsoft.com/office/powerpoint/2010/main" val="2808078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err="1" smtClean="0">
                <a:solidFill>
                  <a:srgbClr val="44A869"/>
                </a:solidFill>
              </a:rPr>
              <a:t>İlgili</a:t>
            </a:r>
            <a:r>
              <a:rPr lang="en-US" sz="2600" b="1" dirty="0" smtClean="0">
                <a:solidFill>
                  <a:srgbClr val="44A869"/>
                </a:solidFill>
              </a:rPr>
              <a:t> </a:t>
            </a:r>
            <a:r>
              <a:rPr lang="en-US" sz="2600" b="1" dirty="0" err="1" smtClean="0">
                <a:solidFill>
                  <a:srgbClr val="44A869"/>
                </a:solidFill>
              </a:rPr>
              <a:t>Uluslararası</a:t>
            </a:r>
            <a:r>
              <a:rPr lang="en-US" sz="2600" b="1" dirty="0" smtClean="0">
                <a:solidFill>
                  <a:srgbClr val="44A869"/>
                </a:solidFill>
              </a:rPr>
              <a:t> </a:t>
            </a:r>
            <a:r>
              <a:rPr lang="en-US" sz="2600" b="1" dirty="0" err="1" smtClean="0">
                <a:solidFill>
                  <a:srgbClr val="44A869"/>
                </a:solidFill>
              </a:rPr>
              <a:t>Sözleşme</a:t>
            </a:r>
            <a:r>
              <a:rPr lang="en-US" sz="2600" b="1" dirty="0" smtClean="0">
                <a:solidFill>
                  <a:srgbClr val="44A869"/>
                </a:solidFill>
              </a:rPr>
              <a:t> </a:t>
            </a:r>
            <a:r>
              <a:rPr lang="en-US" sz="2600" b="1" dirty="0" err="1" smtClean="0">
                <a:solidFill>
                  <a:srgbClr val="44A869"/>
                </a:solidFill>
              </a:rPr>
              <a:t>ve</a:t>
            </a:r>
            <a:r>
              <a:rPr lang="en-US" sz="2600" b="1" dirty="0" smtClean="0">
                <a:solidFill>
                  <a:srgbClr val="44A869"/>
                </a:solidFill>
              </a:rPr>
              <a:t> </a:t>
            </a:r>
            <a:r>
              <a:rPr lang="en-US" sz="2600" b="1" dirty="0" err="1" smtClean="0">
                <a:solidFill>
                  <a:srgbClr val="44A869"/>
                </a:solidFill>
              </a:rPr>
              <a:t>Antlaşmalar</a:t>
            </a:r>
            <a:endParaRPr lang="en-US" sz="2600" b="1" dirty="0">
              <a:solidFill>
                <a:srgbClr val="44A869"/>
              </a:solidFill>
            </a:endParaRPr>
          </a:p>
        </p:txBody>
      </p:sp>
      <p:sp>
        <p:nvSpPr>
          <p:cNvPr id="4" name="Subtitle 2"/>
          <p:cNvSpPr>
            <a:spLocks noGrp="1"/>
          </p:cNvSpPr>
          <p:nvPr>
            <p:ph type="subTitle" idx="1"/>
          </p:nvPr>
        </p:nvSpPr>
        <p:spPr>
          <a:xfrm>
            <a:off x="256116" y="1345563"/>
            <a:ext cx="8690943" cy="1748056"/>
          </a:xfrm>
        </p:spPr>
        <p:txBody>
          <a:bodyPr>
            <a:noAutofit/>
          </a:bodyPr>
          <a:lstStyle/>
          <a:p>
            <a:pPr marL="342900" indent="-342900" algn="l">
              <a:buFont typeface="Arial"/>
              <a:buChar char="•"/>
            </a:pPr>
            <a:endParaRPr lang="en-US" sz="2000" dirty="0" smtClean="0">
              <a:solidFill>
                <a:schemeClr val="tx1">
                  <a:lumMod val="75000"/>
                  <a:lumOff val="25000"/>
                </a:schemeClr>
              </a:solidFill>
              <a:latin typeface="Calibri"/>
              <a:cs typeface="Calibri"/>
            </a:endParaRPr>
          </a:p>
          <a:p>
            <a:pPr marL="342900" indent="-342900" algn="l">
              <a:buFont typeface="Arial"/>
              <a:buChar char="•"/>
            </a:pPr>
            <a:r>
              <a:rPr lang="en-US" sz="2000" dirty="0" err="1" smtClean="0">
                <a:solidFill>
                  <a:schemeClr val="tx1">
                    <a:lumMod val="75000"/>
                    <a:lumOff val="25000"/>
                  </a:schemeClr>
                </a:solidFill>
                <a:latin typeface="Calibri"/>
                <a:cs typeface="Calibri"/>
              </a:rPr>
              <a:t>Çocuk</a:t>
            </a:r>
            <a:r>
              <a:rPr lang="en-US" sz="2000" dirty="0" smtClean="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Haklarına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Dair</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Sözleşme</a:t>
            </a:r>
            <a:r>
              <a:rPr lang="en-US" sz="2000" dirty="0">
                <a:solidFill>
                  <a:schemeClr val="tx1">
                    <a:lumMod val="75000"/>
                    <a:lumOff val="25000"/>
                  </a:schemeClr>
                </a:solidFill>
                <a:latin typeface="Calibri"/>
                <a:cs typeface="Calibri"/>
              </a:rPr>
              <a:t> (ÇHS) (1989)</a:t>
            </a:r>
            <a:endParaRPr lang="tr-TR" sz="2000" dirty="0">
              <a:solidFill>
                <a:schemeClr val="tx1">
                  <a:lumMod val="75000"/>
                  <a:lumOff val="25000"/>
                </a:schemeClr>
              </a:solidFill>
              <a:latin typeface="Calibri"/>
              <a:cs typeface="Calibri"/>
            </a:endParaRPr>
          </a:p>
          <a:p>
            <a:pPr marL="342900" indent="-342900" algn="l">
              <a:buFont typeface="Arial"/>
              <a:buChar char="•"/>
            </a:pPr>
            <a:r>
              <a:rPr lang="en-US" sz="2000" dirty="0" err="1">
                <a:solidFill>
                  <a:schemeClr val="tx1">
                    <a:lumMod val="75000"/>
                    <a:lumOff val="25000"/>
                  </a:schemeClr>
                </a:solidFill>
                <a:latin typeface="Calibri"/>
                <a:cs typeface="Calibri"/>
              </a:rPr>
              <a:t>Kadınlara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Karşı</a:t>
            </a:r>
            <a:r>
              <a:rPr lang="en-US" sz="2000" dirty="0">
                <a:solidFill>
                  <a:schemeClr val="tx1">
                    <a:lumMod val="75000"/>
                    <a:lumOff val="25000"/>
                  </a:schemeClr>
                </a:solidFill>
                <a:latin typeface="Calibri"/>
                <a:cs typeface="Calibri"/>
              </a:rPr>
              <a:t> Her </a:t>
            </a:r>
            <a:r>
              <a:rPr lang="en-US" sz="2000" dirty="0" err="1">
                <a:solidFill>
                  <a:schemeClr val="tx1">
                    <a:lumMod val="75000"/>
                    <a:lumOff val="25000"/>
                  </a:schemeClr>
                </a:solidFill>
                <a:latin typeface="Calibri"/>
                <a:cs typeface="Calibri"/>
              </a:rPr>
              <a:t>Türlü</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Ayrımcılığın</a:t>
            </a:r>
            <a:r>
              <a:rPr lang="en-US" sz="2000" dirty="0">
                <a:solidFill>
                  <a:schemeClr val="tx1">
                    <a:lumMod val="75000"/>
                    <a:lumOff val="25000"/>
                  </a:schemeClr>
                </a:solidFill>
                <a:latin typeface="Calibri"/>
                <a:cs typeface="Calibri"/>
              </a:rPr>
              <a:t> </a:t>
            </a:r>
            <a:r>
              <a:rPr lang="tr-TR" sz="2000" dirty="0">
                <a:solidFill>
                  <a:schemeClr val="tx1">
                    <a:lumMod val="75000"/>
                    <a:lumOff val="25000"/>
                  </a:schemeClr>
                </a:solidFill>
                <a:latin typeface="Calibri"/>
                <a:cs typeface="Calibri"/>
              </a:rPr>
              <a:t>Bertaraf</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Edilmesine</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Dair</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Uluslararası</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Sözleşme</a:t>
            </a:r>
            <a:r>
              <a:rPr lang="en-US" sz="2000" dirty="0">
                <a:solidFill>
                  <a:schemeClr val="tx1">
                    <a:lumMod val="75000"/>
                    <a:lumOff val="25000"/>
                  </a:schemeClr>
                </a:solidFill>
                <a:latin typeface="Calibri"/>
                <a:cs typeface="Calibri"/>
              </a:rPr>
              <a:t> (1979) </a:t>
            </a:r>
            <a:r>
              <a:rPr lang="en-US" sz="2000" dirty="0" err="1">
                <a:solidFill>
                  <a:schemeClr val="tx1">
                    <a:lumMod val="75000"/>
                    <a:lumOff val="25000"/>
                  </a:schemeClr>
                </a:solidFill>
                <a:latin typeface="Calibri"/>
                <a:cs typeface="Calibri"/>
              </a:rPr>
              <a:t>Madde</a:t>
            </a:r>
            <a:r>
              <a:rPr lang="en-US" sz="2000" dirty="0">
                <a:solidFill>
                  <a:schemeClr val="tx1">
                    <a:lumMod val="75000"/>
                    <a:lumOff val="25000"/>
                  </a:schemeClr>
                </a:solidFill>
                <a:latin typeface="Calibri"/>
                <a:cs typeface="Calibri"/>
              </a:rPr>
              <a:t> 16 </a:t>
            </a:r>
            <a:endParaRPr lang="tr-TR" sz="2000" dirty="0">
              <a:solidFill>
                <a:schemeClr val="tx1">
                  <a:lumMod val="75000"/>
                  <a:lumOff val="25000"/>
                </a:schemeClr>
              </a:solidFill>
              <a:latin typeface="Calibri"/>
              <a:cs typeface="Calibri"/>
            </a:endParaRPr>
          </a:p>
          <a:p>
            <a:pPr marL="342900" indent="-342900" algn="l">
              <a:buFont typeface="Arial"/>
              <a:buChar char="•"/>
            </a:pPr>
            <a:r>
              <a:rPr lang="en-US" sz="2000" dirty="0" err="1">
                <a:solidFill>
                  <a:schemeClr val="tx1">
                    <a:lumMod val="75000"/>
                    <a:lumOff val="25000"/>
                  </a:schemeClr>
                </a:solidFill>
                <a:latin typeface="Calibri"/>
                <a:cs typeface="Calibri"/>
              </a:rPr>
              <a:t>İnsan</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Hakları</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Evrensel</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Bildirisi</a:t>
            </a:r>
            <a:r>
              <a:rPr lang="en-US" sz="2000" dirty="0">
                <a:solidFill>
                  <a:schemeClr val="tx1">
                    <a:lumMod val="75000"/>
                    <a:lumOff val="25000"/>
                  </a:schemeClr>
                </a:solidFill>
                <a:latin typeface="Calibri"/>
                <a:cs typeface="Calibri"/>
              </a:rPr>
              <a:t> (1948) </a:t>
            </a:r>
            <a:r>
              <a:rPr lang="en-US" sz="2000" dirty="0" err="1">
                <a:solidFill>
                  <a:schemeClr val="tx1">
                    <a:lumMod val="75000"/>
                    <a:lumOff val="25000"/>
                  </a:schemeClr>
                </a:solidFill>
                <a:latin typeface="Calibri"/>
                <a:cs typeface="Calibri"/>
              </a:rPr>
              <a:t>Madde</a:t>
            </a:r>
            <a:r>
              <a:rPr lang="en-US" sz="2000" dirty="0">
                <a:solidFill>
                  <a:schemeClr val="tx1">
                    <a:lumMod val="75000"/>
                    <a:lumOff val="25000"/>
                  </a:schemeClr>
                </a:solidFill>
                <a:latin typeface="Calibri"/>
                <a:cs typeface="Calibri"/>
              </a:rPr>
              <a:t> 16 </a:t>
            </a:r>
            <a:endParaRPr lang="tr-TR" sz="2000" dirty="0">
              <a:solidFill>
                <a:schemeClr val="tx1">
                  <a:lumMod val="75000"/>
                  <a:lumOff val="25000"/>
                </a:schemeClr>
              </a:solidFill>
              <a:latin typeface="Calibri"/>
              <a:cs typeface="Calibri"/>
            </a:endParaRPr>
          </a:p>
          <a:p>
            <a:pPr marL="342900" indent="-342900" algn="l">
              <a:buFont typeface="Arial"/>
              <a:buChar char="•"/>
            </a:pPr>
            <a:r>
              <a:rPr lang="tr-TR" sz="2000" dirty="0">
                <a:solidFill>
                  <a:schemeClr val="tx1">
                    <a:lumMod val="75000"/>
                    <a:lumOff val="25000"/>
                  </a:schemeClr>
                </a:solidFill>
                <a:latin typeface="Calibri"/>
                <a:cs typeface="Calibri"/>
              </a:rPr>
              <a:t>Evliliğe Rıza Gösterilmesi, Asgari Evlenme Yaşı ve Evliliğin Tesciline Dair Sözleşme </a:t>
            </a:r>
            <a:r>
              <a:rPr lang="en-US" sz="2000" dirty="0">
                <a:solidFill>
                  <a:schemeClr val="tx1">
                    <a:lumMod val="75000"/>
                    <a:lumOff val="25000"/>
                  </a:schemeClr>
                </a:solidFill>
                <a:latin typeface="Calibri"/>
                <a:cs typeface="Calibri"/>
              </a:rPr>
              <a:t>(1964) </a:t>
            </a:r>
            <a:r>
              <a:rPr lang="en-US" sz="2000" dirty="0" err="1">
                <a:solidFill>
                  <a:schemeClr val="tx1">
                    <a:lumMod val="75000"/>
                    <a:lumOff val="25000"/>
                  </a:schemeClr>
                </a:solidFill>
                <a:latin typeface="Calibri"/>
                <a:cs typeface="Calibri"/>
              </a:rPr>
              <a:t>Madde</a:t>
            </a:r>
            <a:r>
              <a:rPr lang="en-US" sz="2000" dirty="0">
                <a:solidFill>
                  <a:schemeClr val="tx1">
                    <a:lumMod val="75000"/>
                    <a:lumOff val="25000"/>
                  </a:schemeClr>
                </a:solidFill>
                <a:latin typeface="Calibri"/>
                <a:cs typeface="Calibri"/>
              </a:rPr>
              <a:t> 1, 2 </a:t>
            </a:r>
            <a:r>
              <a:rPr lang="en-US" sz="2000" dirty="0" err="1">
                <a:solidFill>
                  <a:schemeClr val="tx1">
                    <a:lumMod val="75000"/>
                    <a:lumOff val="25000"/>
                  </a:schemeClr>
                </a:solidFill>
                <a:latin typeface="Calibri"/>
                <a:cs typeface="Calibri"/>
              </a:rPr>
              <a:t>ve</a:t>
            </a:r>
            <a:r>
              <a:rPr lang="en-US" sz="2000" dirty="0">
                <a:solidFill>
                  <a:schemeClr val="tx1">
                    <a:lumMod val="75000"/>
                    <a:lumOff val="25000"/>
                  </a:schemeClr>
                </a:solidFill>
                <a:latin typeface="Calibri"/>
                <a:cs typeface="Calibri"/>
              </a:rPr>
              <a:t> 3 </a:t>
            </a:r>
            <a:endParaRPr lang="tr-TR" sz="2000" dirty="0">
              <a:solidFill>
                <a:schemeClr val="tx1">
                  <a:lumMod val="75000"/>
                  <a:lumOff val="25000"/>
                </a:schemeClr>
              </a:solidFill>
              <a:latin typeface="Calibri"/>
              <a:cs typeface="Calibri"/>
            </a:endParaRPr>
          </a:p>
          <a:p>
            <a:pPr marL="342900" indent="-342900" algn="l">
              <a:buFont typeface="Arial"/>
              <a:buChar char="•"/>
            </a:pPr>
            <a:r>
              <a:rPr lang="en-US" sz="2000" dirty="0" err="1">
                <a:solidFill>
                  <a:schemeClr val="tx1">
                    <a:lumMod val="75000"/>
                    <a:lumOff val="25000"/>
                  </a:schemeClr>
                </a:solidFill>
                <a:latin typeface="Calibri"/>
                <a:cs typeface="Calibri"/>
              </a:rPr>
              <a:t>Ekonomik</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Sosyal</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ve</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Kültürel</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Haklar</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Uluslararası</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Sözleşmesi</a:t>
            </a:r>
            <a:r>
              <a:rPr lang="en-US" sz="2000" dirty="0">
                <a:solidFill>
                  <a:schemeClr val="tx1">
                    <a:lumMod val="75000"/>
                    <a:lumOff val="25000"/>
                  </a:schemeClr>
                </a:solidFill>
                <a:latin typeface="Calibri"/>
                <a:cs typeface="Calibri"/>
              </a:rPr>
              <a:t> (1976) </a:t>
            </a:r>
            <a:r>
              <a:rPr lang="en-US" sz="2000" dirty="0" err="1">
                <a:solidFill>
                  <a:schemeClr val="tx1">
                    <a:lumMod val="75000"/>
                    <a:lumOff val="25000"/>
                  </a:schemeClr>
                </a:solidFill>
                <a:latin typeface="Calibri"/>
                <a:cs typeface="Calibri"/>
              </a:rPr>
              <a:t>Madde</a:t>
            </a:r>
            <a:r>
              <a:rPr lang="en-US" sz="2000" dirty="0">
                <a:solidFill>
                  <a:schemeClr val="tx1">
                    <a:lumMod val="75000"/>
                    <a:lumOff val="25000"/>
                  </a:schemeClr>
                </a:solidFill>
                <a:latin typeface="Calibri"/>
                <a:cs typeface="Calibri"/>
              </a:rPr>
              <a:t> 1</a:t>
            </a:r>
            <a:r>
              <a:rPr lang="tr-TR" sz="2000" dirty="0">
                <a:solidFill>
                  <a:schemeClr val="tx1">
                    <a:lumMod val="75000"/>
                    <a:lumOff val="25000"/>
                  </a:schemeClr>
                </a:solidFill>
                <a:latin typeface="Calibri"/>
                <a:cs typeface="Calibri"/>
              </a:rPr>
              <a:t>0</a:t>
            </a:r>
            <a:r>
              <a:rPr lang="en-US" sz="2000" dirty="0">
                <a:solidFill>
                  <a:schemeClr val="tx1">
                    <a:lumMod val="75000"/>
                    <a:lumOff val="25000"/>
                  </a:schemeClr>
                </a:solidFill>
                <a:latin typeface="Calibri"/>
                <a:cs typeface="Calibri"/>
              </a:rPr>
              <a:t> </a:t>
            </a:r>
            <a:endParaRPr lang="tr-TR" sz="2000" dirty="0">
              <a:solidFill>
                <a:schemeClr val="tx1">
                  <a:lumMod val="75000"/>
                  <a:lumOff val="25000"/>
                </a:schemeClr>
              </a:solidFill>
              <a:latin typeface="Calibri"/>
              <a:cs typeface="Calibri"/>
            </a:endParaRPr>
          </a:p>
          <a:p>
            <a:pPr marL="342900" indent="-342900" algn="l">
              <a:buFont typeface="Arial"/>
              <a:buChar char="•"/>
            </a:pPr>
            <a:r>
              <a:rPr lang="tr-TR" sz="2000" dirty="0">
                <a:solidFill>
                  <a:schemeClr val="tx1">
                    <a:lumMod val="75000"/>
                    <a:lumOff val="25000"/>
                  </a:schemeClr>
                </a:solidFill>
                <a:latin typeface="Calibri"/>
                <a:cs typeface="Calibri"/>
              </a:rPr>
              <a:t>Medeni ve Siyasi Haklara İlişkin Uluslararası Sözleşme (1976) Madde 23</a:t>
            </a:r>
          </a:p>
          <a:p>
            <a:pPr marL="342900" indent="-342900" algn="l">
              <a:buFont typeface="Arial"/>
              <a:buChar char="•"/>
            </a:pPr>
            <a:r>
              <a:rPr lang="tr-TR" sz="2000" dirty="0">
                <a:solidFill>
                  <a:schemeClr val="tx1">
                    <a:lumMod val="75000"/>
                    <a:lumOff val="25000"/>
                  </a:schemeClr>
                </a:solidFill>
                <a:latin typeface="Calibri"/>
                <a:cs typeface="Calibri"/>
              </a:rPr>
              <a:t>Kadına Yönelik Şiddet ve Aile İçi Şiddetin Önlenmesi ve Bunlarla Mücadeleye İlişkin Avrupa Konseyi Sözleşmesi (İstanbul Sözleşmesi) (2014) Madde 32 ve 37</a:t>
            </a:r>
          </a:p>
          <a:p>
            <a:pPr marL="342900" indent="-342900" algn="l">
              <a:buFont typeface="Arial"/>
              <a:buChar char="•"/>
            </a:pPr>
            <a:endParaRPr lang="tr-TR" sz="2000" dirty="0">
              <a:solidFill>
                <a:schemeClr val="tx1">
                  <a:lumMod val="75000"/>
                  <a:lumOff val="25000"/>
                </a:schemeClr>
              </a:solidFill>
              <a:latin typeface="Calibri"/>
              <a:cs typeface="Calibri"/>
            </a:endParaRPr>
          </a:p>
          <a:p>
            <a:pPr marL="342900" indent="-342900" algn="l">
              <a:buFont typeface="Arial"/>
              <a:buChar char="•"/>
            </a:pPr>
            <a:endParaRPr lang="tr-TR" sz="2000" dirty="0">
              <a:solidFill>
                <a:schemeClr val="tx1">
                  <a:lumMod val="75000"/>
                  <a:lumOff val="25000"/>
                </a:schemeClr>
              </a:solidFill>
              <a:latin typeface="Calibri"/>
              <a:cs typeface="Calibri"/>
            </a:endParaRPr>
          </a:p>
          <a:p>
            <a:pPr marL="342900" indent="-342900" algn="l">
              <a:buFont typeface="Arial"/>
              <a:buChar char="•"/>
            </a:pPr>
            <a:endParaRPr lang="tr-TR" sz="2000" dirty="0">
              <a:solidFill>
                <a:schemeClr val="tx1">
                  <a:lumMod val="75000"/>
                  <a:lumOff val="25000"/>
                </a:schemeClr>
              </a:solidFill>
              <a:latin typeface="Calibri"/>
              <a:cs typeface="Calibri"/>
            </a:endParaRPr>
          </a:p>
          <a:p>
            <a:pPr marL="342900" indent="-342900" algn="l">
              <a:buFont typeface="Arial"/>
              <a:buChar char="•"/>
            </a:pPr>
            <a:endParaRPr lang="tr-TR" sz="2000" dirty="0">
              <a:solidFill>
                <a:schemeClr val="tx1">
                  <a:lumMod val="75000"/>
                  <a:lumOff val="25000"/>
                </a:schemeClr>
              </a:solidFill>
              <a:latin typeface="Calibri"/>
              <a:cs typeface="Calibri"/>
            </a:endParaRPr>
          </a:p>
        </p:txBody>
      </p:sp>
    </p:spTree>
    <p:extLst>
      <p:ext uri="{BB962C8B-B14F-4D97-AF65-F5344CB8AC3E}">
        <p14:creationId xmlns:p14="http://schemas.microsoft.com/office/powerpoint/2010/main" val="25800411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04827"/>
            <a:ext cx="7772400" cy="1276171"/>
          </a:xfrm>
        </p:spPr>
        <p:txBody>
          <a:bodyPr>
            <a:noAutofit/>
          </a:bodyPr>
          <a:lstStyle/>
          <a:p>
            <a:r>
              <a:rPr lang="en-US" sz="2400" b="1" dirty="0" err="1" smtClean="0">
                <a:solidFill>
                  <a:srgbClr val="44A869"/>
                </a:solidFill>
              </a:rPr>
              <a:t>Kadına</a:t>
            </a:r>
            <a:r>
              <a:rPr lang="en-US" sz="2400" b="1" dirty="0" smtClean="0">
                <a:solidFill>
                  <a:srgbClr val="44A869"/>
                </a:solidFill>
              </a:rPr>
              <a:t> </a:t>
            </a:r>
            <a:r>
              <a:rPr lang="en-US" sz="2400" b="1" dirty="0" err="1" smtClean="0">
                <a:solidFill>
                  <a:srgbClr val="44A869"/>
                </a:solidFill>
              </a:rPr>
              <a:t>Yönelik</a:t>
            </a:r>
            <a:r>
              <a:rPr lang="en-US" sz="2400" b="1" dirty="0" smtClean="0">
                <a:solidFill>
                  <a:srgbClr val="44A869"/>
                </a:solidFill>
              </a:rPr>
              <a:t> Her </a:t>
            </a:r>
            <a:r>
              <a:rPr lang="en-US" sz="2400" b="1" dirty="0" err="1" smtClean="0">
                <a:solidFill>
                  <a:srgbClr val="44A869"/>
                </a:solidFill>
              </a:rPr>
              <a:t>Türlü</a:t>
            </a:r>
            <a:r>
              <a:rPr lang="en-US" sz="2400" b="1" dirty="0" smtClean="0">
                <a:solidFill>
                  <a:srgbClr val="44A869"/>
                </a:solidFill>
              </a:rPr>
              <a:t> </a:t>
            </a:r>
            <a:r>
              <a:rPr lang="en-US" sz="2400" b="1" dirty="0" err="1" smtClean="0">
                <a:solidFill>
                  <a:srgbClr val="44A869"/>
                </a:solidFill>
              </a:rPr>
              <a:t>Ayrımcılığın</a:t>
            </a:r>
            <a:r>
              <a:rPr lang="en-US" sz="2400" b="1" dirty="0" smtClean="0">
                <a:solidFill>
                  <a:srgbClr val="44A869"/>
                </a:solidFill>
              </a:rPr>
              <a:t> </a:t>
            </a:r>
            <a:r>
              <a:rPr lang="en-US" sz="2400" b="1" dirty="0" err="1" smtClean="0">
                <a:solidFill>
                  <a:srgbClr val="44A869"/>
                </a:solidFill>
              </a:rPr>
              <a:t>Bertaraf</a:t>
            </a:r>
            <a:r>
              <a:rPr lang="en-US" sz="2400" b="1" dirty="0" smtClean="0">
                <a:solidFill>
                  <a:srgbClr val="44A869"/>
                </a:solidFill>
              </a:rPr>
              <a:t> </a:t>
            </a:r>
            <a:r>
              <a:rPr lang="en-US" sz="2400" b="1" dirty="0" err="1" smtClean="0">
                <a:solidFill>
                  <a:srgbClr val="44A869"/>
                </a:solidFill>
              </a:rPr>
              <a:t>Edilmesi</a:t>
            </a:r>
            <a:r>
              <a:rPr lang="en-US" sz="2400" b="1" dirty="0" smtClean="0">
                <a:solidFill>
                  <a:srgbClr val="44A869"/>
                </a:solidFill>
              </a:rPr>
              <a:t> </a:t>
            </a:r>
            <a:r>
              <a:rPr lang="en-US" sz="2400" b="1" dirty="0" err="1" smtClean="0">
                <a:solidFill>
                  <a:srgbClr val="44A869"/>
                </a:solidFill>
              </a:rPr>
              <a:t>Sözleşmesi</a:t>
            </a:r>
            <a:r>
              <a:rPr lang="en-US" sz="2400" b="1" dirty="0" smtClean="0">
                <a:solidFill>
                  <a:srgbClr val="44A869"/>
                </a:solidFill>
              </a:rPr>
              <a:t> (CEDAW, 1979) </a:t>
            </a:r>
            <a:r>
              <a:rPr lang="en-US" sz="2400" b="1" dirty="0" err="1" smtClean="0">
                <a:solidFill>
                  <a:srgbClr val="44A869"/>
                </a:solidFill>
              </a:rPr>
              <a:t>Türkiye</a:t>
            </a:r>
            <a:r>
              <a:rPr lang="en-US" sz="2400" b="1" dirty="0" smtClean="0">
                <a:solidFill>
                  <a:srgbClr val="44A869"/>
                </a:solidFill>
              </a:rPr>
              <a:t> </a:t>
            </a:r>
            <a:r>
              <a:rPr lang="en-US" sz="2400" b="1" dirty="0" err="1" smtClean="0">
                <a:solidFill>
                  <a:srgbClr val="44A869"/>
                </a:solidFill>
              </a:rPr>
              <a:t>tarafından</a:t>
            </a:r>
            <a:r>
              <a:rPr lang="en-US" sz="2400" b="1" dirty="0" smtClean="0">
                <a:solidFill>
                  <a:srgbClr val="44A869"/>
                </a:solidFill>
              </a:rPr>
              <a:t> 1985 </a:t>
            </a:r>
            <a:r>
              <a:rPr lang="en-US" sz="2400" b="1" dirty="0" err="1" smtClean="0">
                <a:solidFill>
                  <a:srgbClr val="44A869"/>
                </a:solidFill>
              </a:rPr>
              <a:t>yılında</a:t>
            </a:r>
            <a:r>
              <a:rPr lang="en-US" sz="2400" b="1" dirty="0" smtClean="0">
                <a:solidFill>
                  <a:srgbClr val="44A869"/>
                </a:solidFill>
              </a:rPr>
              <a:t> </a:t>
            </a:r>
            <a:r>
              <a:rPr lang="en-US" sz="2400" b="1" dirty="0" err="1" smtClean="0">
                <a:solidFill>
                  <a:srgbClr val="44A869"/>
                </a:solidFill>
              </a:rPr>
              <a:t>imzalanarak</a:t>
            </a:r>
            <a:r>
              <a:rPr lang="en-US" sz="2400" b="1" dirty="0" smtClean="0">
                <a:solidFill>
                  <a:srgbClr val="44A869"/>
                </a:solidFill>
              </a:rPr>
              <a:t> 1986’da </a:t>
            </a:r>
            <a:r>
              <a:rPr lang="en-US" sz="2400" b="1" dirty="0" err="1" smtClean="0">
                <a:solidFill>
                  <a:srgbClr val="44A869"/>
                </a:solidFill>
              </a:rPr>
              <a:t>yürürlüğe</a:t>
            </a:r>
            <a:r>
              <a:rPr lang="en-US" sz="2400" b="1" dirty="0" smtClean="0">
                <a:solidFill>
                  <a:srgbClr val="44A869"/>
                </a:solidFill>
              </a:rPr>
              <a:t> </a:t>
            </a:r>
            <a:r>
              <a:rPr lang="en-US" sz="2400" b="1" dirty="0" err="1" smtClean="0">
                <a:solidFill>
                  <a:srgbClr val="44A869"/>
                </a:solidFill>
              </a:rPr>
              <a:t>girmiştir</a:t>
            </a:r>
            <a:r>
              <a:rPr lang="en-US" sz="2400" b="1" dirty="0" smtClean="0">
                <a:solidFill>
                  <a:srgbClr val="44A869"/>
                </a:solidFill>
              </a:rPr>
              <a:t>.</a:t>
            </a:r>
            <a:endParaRPr lang="en-US" sz="2400" b="1" dirty="0">
              <a:solidFill>
                <a:srgbClr val="44A869"/>
              </a:solidFill>
            </a:endParaRPr>
          </a:p>
        </p:txBody>
      </p:sp>
      <p:sp>
        <p:nvSpPr>
          <p:cNvPr id="4" name="Subtitle 2"/>
          <p:cNvSpPr>
            <a:spLocks noGrp="1"/>
          </p:cNvSpPr>
          <p:nvPr>
            <p:ph type="subTitle" idx="1"/>
          </p:nvPr>
        </p:nvSpPr>
        <p:spPr>
          <a:xfrm>
            <a:off x="256116" y="1928737"/>
            <a:ext cx="8690943" cy="1164881"/>
          </a:xfrm>
        </p:spPr>
        <p:txBody>
          <a:bodyPr>
            <a:noAutofit/>
          </a:bodyPr>
          <a:lstStyle/>
          <a:p>
            <a:pPr algn="l"/>
            <a:r>
              <a:rPr lang="tr-TR" sz="1300" b="1" dirty="0">
                <a:solidFill>
                  <a:schemeClr val="tx1">
                    <a:lumMod val="75000"/>
                    <a:lumOff val="25000"/>
                  </a:schemeClr>
                </a:solidFill>
                <a:latin typeface="Calibri"/>
                <a:cs typeface="Calibri"/>
              </a:rPr>
              <a:t>Madde 16</a:t>
            </a:r>
            <a:endParaRPr lang="en-US" sz="1300" b="1" dirty="0">
              <a:solidFill>
                <a:schemeClr val="tx1">
                  <a:lumMod val="75000"/>
                  <a:lumOff val="25000"/>
                </a:schemeClr>
              </a:solidFill>
              <a:latin typeface="Calibri"/>
              <a:cs typeface="Calibri"/>
            </a:endParaRPr>
          </a:p>
          <a:p>
            <a:pPr algn="l"/>
            <a:r>
              <a:rPr lang="tr-TR" sz="1300" dirty="0" smtClean="0">
                <a:solidFill>
                  <a:schemeClr val="tx1">
                    <a:lumMod val="75000"/>
                    <a:lumOff val="25000"/>
                  </a:schemeClr>
                </a:solidFill>
                <a:latin typeface="Calibri"/>
                <a:cs typeface="Calibri"/>
              </a:rPr>
              <a:t>1. Taraf </a:t>
            </a:r>
            <a:r>
              <a:rPr lang="tr-TR" sz="1300" dirty="0">
                <a:solidFill>
                  <a:schemeClr val="tx1">
                    <a:lumMod val="75000"/>
                    <a:lumOff val="25000"/>
                  </a:schemeClr>
                </a:solidFill>
                <a:latin typeface="Calibri"/>
                <a:cs typeface="Calibri"/>
              </a:rPr>
              <a:t>Devletler, kadınlara karşı evlilik ve aile ilişkileri konusunda ayırımı önlemek için gerekli bütün önlemleri alacaklar ve özellikle kadın erkek eşitliği ilkesine dayanarak kadınlara aşağıdaki hakları sağlayacaklardır: </a:t>
            </a:r>
            <a:endParaRPr lang="en-US" sz="1300" dirty="0">
              <a:solidFill>
                <a:schemeClr val="tx1">
                  <a:lumMod val="75000"/>
                  <a:lumOff val="25000"/>
                </a:schemeClr>
              </a:solidFill>
              <a:latin typeface="Calibri"/>
              <a:cs typeface="Calibri"/>
            </a:endParaRPr>
          </a:p>
          <a:p>
            <a:pPr marL="342900" indent="-342900" algn="l">
              <a:lnSpc>
                <a:spcPct val="110000"/>
              </a:lnSpc>
              <a:buFont typeface="+mj-lt"/>
              <a:buAutoNum type="alphaLcPeriod"/>
            </a:pPr>
            <a:r>
              <a:rPr lang="tr-TR" sz="1300" dirty="0" smtClean="0">
                <a:solidFill>
                  <a:schemeClr val="tx1">
                    <a:lumMod val="75000"/>
                    <a:lumOff val="25000"/>
                  </a:schemeClr>
                </a:solidFill>
                <a:latin typeface="Calibri"/>
                <a:cs typeface="Calibri"/>
              </a:rPr>
              <a:t>Evlenmede </a:t>
            </a:r>
            <a:r>
              <a:rPr lang="tr-TR" sz="1300" dirty="0">
                <a:solidFill>
                  <a:schemeClr val="tx1">
                    <a:lumMod val="75000"/>
                    <a:lumOff val="25000"/>
                  </a:schemeClr>
                </a:solidFill>
                <a:latin typeface="Calibri"/>
                <a:cs typeface="Calibri"/>
              </a:rPr>
              <a:t>erkeklerle eşit hak, </a:t>
            </a:r>
            <a:endParaRPr lang="en-US" sz="1300" dirty="0">
              <a:solidFill>
                <a:schemeClr val="tx1">
                  <a:lumMod val="75000"/>
                  <a:lumOff val="25000"/>
                </a:schemeClr>
              </a:solidFill>
              <a:latin typeface="Calibri"/>
              <a:cs typeface="Calibri"/>
            </a:endParaRPr>
          </a:p>
          <a:p>
            <a:pPr marL="342900" indent="-342900" algn="l">
              <a:lnSpc>
                <a:spcPct val="110000"/>
              </a:lnSpc>
              <a:buFont typeface="+mj-lt"/>
              <a:buAutoNum type="alphaLcPeriod"/>
            </a:pPr>
            <a:r>
              <a:rPr lang="tr-TR" sz="1300" dirty="0" smtClean="0">
                <a:solidFill>
                  <a:schemeClr val="tx1">
                    <a:lumMod val="75000"/>
                    <a:lumOff val="25000"/>
                  </a:schemeClr>
                </a:solidFill>
                <a:latin typeface="Calibri"/>
                <a:cs typeface="Calibri"/>
              </a:rPr>
              <a:t>Özgür </a:t>
            </a:r>
            <a:r>
              <a:rPr lang="tr-TR" sz="1300" dirty="0">
                <a:solidFill>
                  <a:schemeClr val="tx1">
                    <a:lumMod val="75000"/>
                    <a:lumOff val="25000"/>
                  </a:schemeClr>
                </a:solidFill>
                <a:latin typeface="Calibri"/>
                <a:cs typeface="Calibri"/>
              </a:rPr>
              <a:t>olarak eş seçme ve serbest ve tam rıza ile evlenme hakkı, </a:t>
            </a:r>
            <a:endParaRPr lang="en-US" sz="1300" dirty="0">
              <a:solidFill>
                <a:schemeClr val="tx1">
                  <a:lumMod val="75000"/>
                  <a:lumOff val="25000"/>
                </a:schemeClr>
              </a:solidFill>
              <a:latin typeface="Calibri"/>
              <a:cs typeface="Calibri"/>
            </a:endParaRPr>
          </a:p>
          <a:p>
            <a:pPr marL="342900" indent="-342900" algn="l">
              <a:lnSpc>
                <a:spcPct val="110000"/>
              </a:lnSpc>
              <a:buFont typeface="+mj-lt"/>
              <a:buAutoNum type="alphaLcPeriod"/>
            </a:pPr>
            <a:r>
              <a:rPr lang="tr-TR" sz="1300" dirty="0" smtClean="0">
                <a:solidFill>
                  <a:schemeClr val="tx1">
                    <a:lumMod val="75000"/>
                    <a:lumOff val="25000"/>
                  </a:schemeClr>
                </a:solidFill>
                <a:latin typeface="Calibri"/>
                <a:cs typeface="Calibri"/>
              </a:rPr>
              <a:t>Evlilik </a:t>
            </a:r>
            <a:r>
              <a:rPr lang="tr-TR" sz="1300" dirty="0">
                <a:solidFill>
                  <a:schemeClr val="tx1">
                    <a:lumMod val="75000"/>
                    <a:lumOff val="25000"/>
                  </a:schemeClr>
                </a:solidFill>
                <a:latin typeface="Calibri"/>
                <a:cs typeface="Calibri"/>
              </a:rPr>
              <a:t>süresince ve evliliğin son bulmasında aynı hak ve sorumluluklar, </a:t>
            </a:r>
            <a:endParaRPr lang="en-US" sz="1300" dirty="0">
              <a:solidFill>
                <a:schemeClr val="tx1">
                  <a:lumMod val="75000"/>
                  <a:lumOff val="25000"/>
                </a:schemeClr>
              </a:solidFill>
              <a:latin typeface="Calibri"/>
              <a:cs typeface="Calibri"/>
            </a:endParaRPr>
          </a:p>
          <a:p>
            <a:pPr marL="342900" indent="-342900" algn="l">
              <a:lnSpc>
                <a:spcPct val="110000"/>
              </a:lnSpc>
              <a:buFont typeface="+mj-lt"/>
              <a:buAutoNum type="alphaLcPeriod"/>
            </a:pPr>
            <a:r>
              <a:rPr lang="tr-TR" sz="1300" dirty="0" smtClean="0">
                <a:solidFill>
                  <a:schemeClr val="tx1">
                    <a:lumMod val="75000"/>
                    <a:lumOff val="25000"/>
                  </a:schemeClr>
                </a:solidFill>
                <a:latin typeface="Calibri"/>
                <a:cs typeface="Calibri"/>
              </a:rPr>
              <a:t>Medeni </a:t>
            </a:r>
            <a:r>
              <a:rPr lang="tr-TR" sz="1300" dirty="0">
                <a:solidFill>
                  <a:schemeClr val="tx1">
                    <a:lumMod val="75000"/>
                    <a:lumOff val="25000"/>
                  </a:schemeClr>
                </a:solidFill>
                <a:latin typeface="Calibri"/>
                <a:cs typeface="Calibri"/>
              </a:rPr>
              <a:t>durumlarına bakılmaksızın, çocuklarla ilgili konularda ana ve babanın eşit hak ve sorumlulukları tanınacak, ancak her durumda çocukların menfaatleri en ön planda gözetilecektir. </a:t>
            </a:r>
            <a:endParaRPr lang="en-US" sz="1300" dirty="0">
              <a:solidFill>
                <a:schemeClr val="tx1">
                  <a:lumMod val="75000"/>
                  <a:lumOff val="25000"/>
                </a:schemeClr>
              </a:solidFill>
              <a:latin typeface="Calibri"/>
              <a:cs typeface="Calibri"/>
            </a:endParaRPr>
          </a:p>
          <a:p>
            <a:pPr marL="342900" indent="-342900" algn="l">
              <a:lnSpc>
                <a:spcPct val="110000"/>
              </a:lnSpc>
              <a:buFont typeface="+mj-lt"/>
              <a:buAutoNum type="alphaLcPeriod"/>
            </a:pPr>
            <a:r>
              <a:rPr lang="tr-TR" sz="1300" dirty="0" smtClean="0">
                <a:solidFill>
                  <a:schemeClr val="tx1">
                    <a:lumMod val="75000"/>
                    <a:lumOff val="25000"/>
                  </a:schemeClr>
                </a:solidFill>
                <a:latin typeface="Calibri"/>
                <a:cs typeface="Calibri"/>
              </a:rPr>
              <a:t>Çocuk </a:t>
            </a:r>
            <a:r>
              <a:rPr lang="tr-TR" sz="1300" dirty="0">
                <a:solidFill>
                  <a:schemeClr val="tx1">
                    <a:lumMod val="75000"/>
                    <a:lumOff val="25000"/>
                  </a:schemeClr>
                </a:solidFill>
                <a:latin typeface="Calibri"/>
                <a:cs typeface="Calibri"/>
              </a:rPr>
              <a:t>sayısına ve çocukların ne zaman dünyaya geleceklerine serbestçe ve sorumlulukla karar vermede ve bu hakları kullanabilmeleri için bilgi, eğitim ve diğer vasıtalardan yararlanmada eşit haklar, </a:t>
            </a:r>
            <a:endParaRPr lang="en-US" sz="1300" dirty="0">
              <a:solidFill>
                <a:schemeClr val="tx1">
                  <a:lumMod val="75000"/>
                  <a:lumOff val="25000"/>
                </a:schemeClr>
              </a:solidFill>
              <a:latin typeface="Calibri"/>
              <a:cs typeface="Calibri"/>
            </a:endParaRPr>
          </a:p>
          <a:p>
            <a:pPr marL="342900" indent="-342900" algn="l">
              <a:lnSpc>
                <a:spcPct val="110000"/>
              </a:lnSpc>
              <a:buFont typeface="+mj-lt"/>
              <a:buAutoNum type="alphaLcPeriod"/>
            </a:pPr>
            <a:r>
              <a:rPr lang="tr-TR" sz="1300" dirty="0" smtClean="0">
                <a:solidFill>
                  <a:schemeClr val="tx1">
                    <a:lumMod val="75000"/>
                    <a:lumOff val="25000"/>
                  </a:schemeClr>
                </a:solidFill>
                <a:latin typeface="Calibri"/>
                <a:cs typeface="Calibri"/>
              </a:rPr>
              <a:t>Her </a:t>
            </a:r>
            <a:r>
              <a:rPr lang="tr-TR" sz="1300" dirty="0">
                <a:solidFill>
                  <a:schemeClr val="tx1">
                    <a:lumMod val="75000"/>
                    <a:lumOff val="25000"/>
                  </a:schemeClr>
                </a:solidFill>
                <a:latin typeface="Calibri"/>
                <a:cs typeface="Calibri"/>
              </a:rPr>
              <a:t>durumda çocukların çıkarı en üst düzeyde tutularak ulusal yasalarda mevcut veli, vasi, kayyum olma ve evlat edinme veya benzeri müesseselerde eşit hak ve sorumluluklar, </a:t>
            </a:r>
            <a:endParaRPr lang="en-US" sz="1300" dirty="0">
              <a:solidFill>
                <a:schemeClr val="tx1">
                  <a:lumMod val="75000"/>
                  <a:lumOff val="25000"/>
                </a:schemeClr>
              </a:solidFill>
              <a:latin typeface="Calibri"/>
              <a:cs typeface="Calibri"/>
            </a:endParaRPr>
          </a:p>
          <a:p>
            <a:pPr marL="342900" indent="-342900" algn="l">
              <a:lnSpc>
                <a:spcPct val="110000"/>
              </a:lnSpc>
              <a:buFont typeface="+mj-lt"/>
              <a:buAutoNum type="alphaLcPeriod"/>
            </a:pPr>
            <a:r>
              <a:rPr lang="tr-TR" sz="1300" dirty="0" smtClean="0">
                <a:solidFill>
                  <a:schemeClr val="tx1">
                    <a:lumMod val="75000"/>
                    <a:lumOff val="25000"/>
                  </a:schemeClr>
                </a:solidFill>
                <a:latin typeface="Calibri"/>
                <a:cs typeface="Calibri"/>
              </a:rPr>
              <a:t>Aile </a:t>
            </a:r>
            <a:r>
              <a:rPr lang="tr-TR" sz="1300" dirty="0">
                <a:solidFill>
                  <a:schemeClr val="tx1">
                    <a:lumMod val="75000"/>
                    <a:lumOff val="25000"/>
                  </a:schemeClr>
                </a:solidFill>
                <a:latin typeface="Calibri"/>
                <a:cs typeface="Calibri"/>
              </a:rPr>
              <a:t>adı, meslek ve iş seçimi dahil karı ve koca için eşit kişisel haklar, </a:t>
            </a:r>
            <a:endParaRPr lang="en-US" sz="1300" dirty="0">
              <a:solidFill>
                <a:schemeClr val="tx1">
                  <a:lumMod val="75000"/>
                  <a:lumOff val="25000"/>
                </a:schemeClr>
              </a:solidFill>
              <a:latin typeface="Calibri"/>
              <a:cs typeface="Calibri"/>
            </a:endParaRPr>
          </a:p>
          <a:p>
            <a:pPr marL="342900" indent="-342900" algn="l">
              <a:lnSpc>
                <a:spcPct val="110000"/>
              </a:lnSpc>
              <a:buFont typeface="+mj-lt"/>
              <a:buAutoNum type="alphaLcPeriod"/>
            </a:pPr>
            <a:r>
              <a:rPr lang="tr-TR" sz="1300" dirty="0" smtClean="0">
                <a:solidFill>
                  <a:schemeClr val="tx1">
                    <a:lumMod val="75000"/>
                    <a:lumOff val="25000"/>
                  </a:schemeClr>
                </a:solidFill>
                <a:latin typeface="Calibri"/>
                <a:cs typeface="Calibri"/>
              </a:rPr>
              <a:t>Ücret </a:t>
            </a:r>
            <a:r>
              <a:rPr lang="tr-TR" sz="1300" dirty="0">
                <a:solidFill>
                  <a:schemeClr val="tx1">
                    <a:lumMod val="75000"/>
                    <a:lumOff val="25000"/>
                  </a:schemeClr>
                </a:solidFill>
                <a:latin typeface="Calibri"/>
                <a:cs typeface="Calibri"/>
              </a:rPr>
              <a:t>karşılığı olmaksızın veya bir bedel mukabilinde malın mülkiyeti, iktisabı, işletmesi, idaresi, yararlanılması ve elden çıkarılmasında eşlere de eşit haklar, </a:t>
            </a:r>
            <a:endParaRPr lang="tr-TR" sz="800" dirty="0" smtClean="0">
              <a:solidFill>
                <a:schemeClr val="tx1">
                  <a:lumMod val="75000"/>
                  <a:lumOff val="25000"/>
                </a:schemeClr>
              </a:solidFill>
              <a:latin typeface="Calibri"/>
              <a:cs typeface="Calibri"/>
            </a:endParaRPr>
          </a:p>
          <a:p>
            <a:pPr marL="342900" indent="-342900" algn="l">
              <a:buFont typeface="+mj-lt"/>
              <a:buAutoNum type="alphaLcPeriod"/>
            </a:pPr>
            <a:endParaRPr lang="en-US" sz="200" dirty="0">
              <a:solidFill>
                <a:schemeClr val="tx1">
                  <a:lumMod val="75000"/>
                  <a:lumOff val="25000"/>
                </a:schemeClr>
              </a:solidFill>
              <a:latin typeface="Calibri"/>
              <a:cs typeface="Calibri"/>
            </a:endParaRPr>
          </a:p>
          <a:p>
            <a:pPr algn="l"/>
            <a:r>
              <a:rPr lang="tr-TR" sz="1300" b="1" dirty="0">
                <a:solidFill>
                  <a:srgbClr val="44A869"/>
                </a:solidFill>
                <a:latin typeface="Calibri"/>
                <a:cs typeface="Calibri"/>
              </a:rPr>
              <a:t>2. Çocuğun erken yaşta nişanlanması veya evlenmesinin hiçbir kanuni etkisi olmayacak ve evlenme asgari yaşının belirlenmesi ve evlenmelerin resmi sicile kaydının mecburi olması için yasama dahil gerekli tüm önlemler alınacaktır. </a:t>
            </a:r>
            <a:r>
              <a:rPr lang="tr-TR" sz="1300" dirty="0">
                <a:solidFill>
                  <a:schemeClr val="tx1">
                    <a:lumMod val="75000"/>
                    <a:lumOff val="25000"/>
                  </a:schemeClr>
                </a:solidFill>
                <a:latin typeface="Calibri"/>
                <a:cs typeface="Calibri"/>
              </a:rPr>
              <a:t/>
            </a:r>
            <a:br>
              <a:rPr lang="tr-TR" sz="1300" dirty="0">
                <a:solidFill>
                  <a:schemeClr val="tx1">
                    <a:lumMod val="75000"/>
                    <a:lumOff val="25000"/>
                  </a:schemeClr>
                </a:solidFill>
                <a:latin typeface="Calibri"/>
                <a:cs typeface="Calibri"/>
              </a:rPr>
            </a:br>
            <a:r>
              <a:rPr lang="tr-TR" sz="1300" dirty="0">
                <a:solidFill>
                  <a:schemeClr val="tx1">
                    <a:lumMod val="75000"/>
                    <a:lumOff val="25000"/>
                  </a:schemeClr>
                </a:solidFill>
                <a:latin typeface="Calibri"/>
                <a:cs typeface="Calibri"/>
              </a:rPr>
              <a:t>  </a:t>
            </a:r>
            <a:br>
              <a:rPr lang="tr-TR" sz="1300" dirty="0">
                <a:solidFill>
                  <a:schemeClr val="tx1">
                    <a:lumMod val="75000"/>
                    <a:lumOff val="25000"/>
                  </a:schemeClr>
                </a:solidFill>
                <a:latin typeface="Calibri"/>
                <a:cs typeface="Calibri"/>
              </a:rPr>
            </a:br>
            <a:endParaRPr lang="en-US" sz="1300" dirty="0">
              <a:solidFill>
                <a:schemeClr val="tx1">
                  <a:lumMod val="75000"/>
                  <a:lumOff val="25000"/>
                </a:schemeClr>
              </a:solidFill>
              <a:latin typeface="Calibri"/>
              <a:cs typeface="Calibri"/>
            </a:endParaRPr>
          </a:p>
        </p:txBody>
      </p:sp>
    </p:spTree>
    <p:extLst>
      <p:ext uri="{BB962C8B-B14F-4D97-AF65-F5344CB8AC3E}">
        <p14:creationId xmlns:p14="http://schemas.microsoft.com/office/powerpoint/2010/main" val="22818511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err="1" smtClean="0">
                <a:solidFill>
                  <a:srgbClr val="44A869"/>
                </a:solidFill>
              </a:rPr>
              <a:t>İlgili</a:t>
            </a:r>
            <a:r>
              <a:rPr lang="en-US" sz="2600" b="1" dirty="0" smtClean="0">
                <a:solidFill>
                  <a:srgbClr val="44A869"/>
                </a:solidFill>
              </a:rPr>
              <a:t> </a:t>
            </a:r>
            <a:r>
              <a:rPr lang="en-US" sz="2600" b="1" dirty="0" err="1" smtClean="0">
                <a:solidFill>
                  <a:srgbClr val="44A869"/>
                </a:solidFill>
              </a:rPr>
              <a:t>Uluslararası</a:t>
            </a:r>
            <a:r>
              <a:rPr lang="en-US" sz="2600" b="1" dirty="0" smtClean="0">
                <a:solidFill>
                  <a:srgbClr val="44A869"/>
                </a:solidFill>
              </a:rPr>
              <a:t> </a:t>
            </a:r>
            <a:r>
              <a:rPr lang="en-US" sz="2600" b="1" dirty="0" err="1" smtClean="0">
                <a:solidFill>
                  <a:srgbClr val="44A869"/>
                </a:solidFill>
              </a:rPr>
              <a:t>Kararlar</a:t>
            </a:r>
            <a:endParaRPr lang="en-US" sz="2600" b="1" dirty="0">
              <a:solidFill>
                <a:srgbClr val="44A869"/>
              </a:solidFill>
            </a:endParaRPr>
          </a:p>
        </p:txBody>
      </p:sp>
      <p:sp>
        <p:nvSpPr>
          <p:cNvPr id="4" name="Subtitle 2"/>
          <p:cNvSpPr>
            <a:spLocks noGrp="1"/>
          </p:cNvSpPr>
          <p:nvPr>
            <p:ph type="subTitle" idx="1"/>
          </p:nvPr>
        </p:nvSpPr>
        <p:spPr>
          <a:xfrm>
            <a:off x="256116" y="1345563"/>
            <a:ext cx="8690943" cy="1748056"/>
          </a:xfrm>
        </p:spPr>
        <p:txBody>
          <a:bodyPr>
            <a:noAutofit/>
          </a:bodyPr>
          <a:lstStyle/>
          <a:p>
            <a:pPr algn="l"/>
            <a:r>
              <a:rPr lang="en-US" sz="2000" b="1" dirty="0">
                <a:solidFill>
                  <a:schemeClr val="tx1">
                    <a:lumMod val="75000"/>
                    <a:lumOff val="25000"/>
                  </a:schemeClr>
                </a:solidFill>
                <a:latin typeface="Calibri"/>
                <a:cs typeface="Calibri"/>
              </a:rPr>
              <a:t>CEDAW </a:t>
            </a:r>
            <a:r>
              <a:rPr lang="en-US" sz="2000" b="1" dirty="0" err="1">
                <a:solidFill>
                  <a:schemeClr val="tx1">
                    <a:lumMod val="75000"/>
                    <a:lumOff val="25000"/>
                  </a:schemeClr>
                </a:solidFill>
                <a:latin typeface="Calibri"/>
                <a:cs typeface="Calibri"/>
              </a:rPr>
              <a:t>Komitesi</a:t>
            </a:r>
            <a:r>
              <a:rPr lang="en-US" sz="2000" b="1" dirty="0">
                <a:solidFill>
                  <a:schemeClr val="tx1">
                    <a:lumMod val="75000"/>
                    <a:lumOff val="25000"/>
                  </a:schemeClr>
                </a:solidFill>
                <a:latin typeface="Calibri"/>
                <a:cs typeface="Calibri"/>
              </a:rPr>
              <a:t> </a:t>
            </a:r>
            <a:r>
              <a:rPr lang="tr-TR" sz="2000" b="1" dirty="0">
                <a:solidFill>
                  <a:schemeClr val="tx1">
                    <a:lumMod val="75000"/>
                    <a:lumOff val="25000"/>
                  </a:schemeClr>
                </a:solidFill>
                <a:latin typeface="Calibri"/>
                <a:cs typeface="Calibri"/>
              </a:rPr>
              <a:t>Genel Tavsiye Kararı No:21, 1994</a:t>
            </a:r>
            <a:endParaRPr lang="en-US" sz="2000" b="1" dirty="0">
              <a:solidFill>
                <a:schemeClr val="tx1">
                  <a:lumMod val="75000"/>
                  <a:lumOff val="25000"/>
                </a:schemeClr>
              </a:solidFill>
              <a:latin typeface="Calibri"/>
              <a:cs typeface="Calibri"/>
            </a:endParaRPr>
          </a:p>
          <a:p>
            <a:pPr algn="l">
              <a:spcBef>
                <a:spcPts val="0"/>
              </a:spcBef>
            </a:pPr>
            <a:r>
              <a:rPr lang="tr-TR" sz="1800" dirty="0">
                <a:solidFill>
                  <a:schemeClr val="tx1">
                    <a:lumMod val="75000"/>
                    <a:lumOff val="25000"/>
                  </a:schemeClr>
                </a:solidFill>
                <a:latin typeface="Calibri"/>
                <a:cs typeface="Calibri"/>
              </a:rPr>
              <a:t>Eşini özgürce seçmede eşit haklar. Tam ve Özgür İrade </a:t>
            </a:r>
          </a:p>
          <a:p>
            <a:pPr algn="l"/>
            <a:r>
              <a:rPr lang="en-US" sz="2000" b="1" dirty="0">
                <a:solidFill>
                  <a:schemeClr val="tx1">
                    <a:lumMod val="75000"/>
                    <a:lumOff val="25000"/>
                  </a:schemeClr>
                </a:solidFill>
                <a:latin typeface="Calibri"/>
                <a:cs typeface="Calibri"/>
              </a:rPr>
              <a:t>CRC 4 </a:t>
            </a:r>
            <a:r>
              <a:rPr lang="en-US" sz="2000" b="1" dirty="0" err="1">
                <a:solidFill>
                  <a:schemeClr val="tx1">
                    <a:lumMod val="75000"/>
                    <a:lumOff val="25000"/>
                  </a:schemeClr>
                </a:solidFill>
                <a:latin typeface="Calibri"/>
                <a:cs typeface="Calibri"/>
              </a:rPr>
              <a:t>Nolu</a:t>
            </a:r>
            <a:r>
              <a:rPr lang="en-US" sz="2000" b="1" dirty="0">
                <a:solidFill>
                  <a:schemeClr val="tx1">
                    <a:lumMod val="75000"/>
                    <a:lumOff val="25000"/>
                  </a:schemeClr>
                </a:solidFill>
                <a:latin typeface="Calibri"/>
                <a:cs typeface="Calibri"/>
              </a:rPr>
              <a:t> </a:t>
            </a:r>
            <a:r>
              <a:rPr lang="en-US" sz="2000" b="1" dirty="0" err="1">
                <a:solidFill>
                  <a:schemeClr val="tx1">
                    <a:lumMod val="75000"/>
                    <a:lumOff val="25000"/>
                  </a:schemeClr>
                </a:solidFill>
                <a:latin typeface="Calibri"/>
                <a:cs typeface="Calibri"/>
              </a:rPr>
              <a:t>Genel</a:t>
            </a:r>
            <a:r>
              <a:rPr lang="en-US" sz="2000" b="1" dirty="0">
                <a:solidFill>
                  <a:schemeClr val="tx1">
                    <a:lumMod val="75000"/>
                    <a:lumOff val="25000"/>
                  </a:schemeClr>
                </a:solidFill>
                <a:latin typeface="Calibri"/>
                <a:cs typeface="Calibri"/>
              </a:rPr>
              <a:t> </a:t>
            </a:r>
            <a:r>
              <a:rPr lang="en-US" sz="2000" b="1" dirty="0" err="1">
                <a:solidFill>
                  <a:schemeClr val="tx1">
                    <a:lumMod val="75000"/>
                    <a:lumOff val="25000"/>
                  </a:schemeClr>
                </a:solidFill>
                <a:latin typeface="Calibri"/>
                <a:cs typeface="Calibri"/>
              </a:rPr>
              <a:t>Yorum</a:t>
            </a:r>
            <a:r>
              <a:rPr lang="tr-TR" sz="2000" b="1" dirty="0">
                <a:solidFill>
                  <a:schemeClr val="tx1">
                    <a:lumMod val="75000"/>
                    <a:lumOff val="25000"/>
                  </a:schemeClr>
                </a:solidFill>
                <a:latin typeface="Calibri"/>
                <a:cs typeface="Calibri"/>
              </a:rPr>
              <a:t>, 2003</a:t>
            </a:r>
            <a:endParaRPr lang="en-US" sz="2000" b="1" dirty="0">
              <a:solidFill>
                <a:schemeClr val="tx1">
                  <a:lumMod val="75000"/>
                  <a:lumOff val="25000"/>
                </a:schemeClr>
              </a:solidFill>
              <a:latin typeface="Calibri"/>
              <a:cs typeface="Calibri"/>
            </a:endParaRPr>
          </a:p>
          <a:p>
            <a:pPr algn="l">
              <a:spcBef>
                <a:spcPts val="0"/>
              </a:spcBef>
            </a:pPr>
            <a:r>
              <a:rPr lang="tr-TR" sz="1800" dirty="0">
                <a:solidFill>
                  <a:schemeClr val="tx1">
                    <a:lumMod val="75000"/>
                    <a:lumOff val="25000"/>
                  </a:schemeClr>
                </a:solidFill>
                <a:latin typeface="Calibri"/>
                <a:cs typeface="Calibri"/>
              </a:rPr>
              <a:t>Çocuk gelişimi, ergen sağlığı ve kötü muameleye açık olma</a:t>
            </a:r>
          </a:p>
          <a:p>
            <a:pPr algn="l"/>
            <a:r>
              <a:rPr lang="tr-TR" sz="2000" b="1" dirty="0">
                <a:solidFill>
                  <a:schemeClr val="tx1">
                    <a:lumMod val="75000"/>
                    <a:lumOff val="25000"/>
                  </a:schemeClr>
                </a:solidFill>
                <a:latin typeface="Calibri"/>
                <a:cs typeface="Calibri"/>
              </a:rPr>
              <a:t>BM İnsan Hakları Konseyi kararı (A/HRC/24/L.34) 2013</a:t>
            </a:r>
          </a:p>
          <a:p>
            <a:pPr algn="l">
              <a:lnSpc>
                <a:spcPct val="100000"/>
              </a:lnSpc>
              <a:spcBef>
                <a:spcPts val="0"/>
              </a:spcBef>
              <a:spcAft>
                <a:spcPts val="0"/>
              </a:spcAft>
            </a:pPr>
            <a:r>
              <a:rPr lang="tr-TR" sz="1800" i="1" dirty="0">
                <a:solidFill>
                  <a:schemeClr val="tx1">
                    <a:lumMod val="75000"/>
                    <a:lumOff val="25000"/>
                  </a:schemeClr>
                </a:solidFill>
                <a:latin typeface="Calibri"/>
                <a:cs typeface="Calibri"/>
              </a:rPr>
              <a:t>Çocuk evlilikleri insan hakkı ihlalidir:</a:t>
            </a:r>
          </a:p>
          <a:p>
            <a:pPr algn="l">
              <a:lnSpc>
                <a:spcPct val="100000"/>
              </a:lnSpc>
              <a:spcBef>
                <a:spcPts val="0"/>
              </a:spcBef>
              <a:spcAft>
                <a:spcPts val="0"/>
              </a:spcAft>
            </a:pPr>
            <a:r>
              <a:rPr lang="en-US" sz="1400" dirty="0">
                <a:solidFill>
                  <a:schemeClr val="tx1">
                    <a:lumMod val="75000"/>
                    <a:lumOff val="25000"/>
                  </a:schemeClr>
                </a:solidFill>
                <a:latin typeface="Calibri"/>
                <a:cs typeface="Calibri"/>
              </a:rPr>
              <a:t>-</a:t>
            </a:r>
            <a:r>
              <a:rPr lang="tr-TR" sz="1400" dirty="0">
                <a:solidFill>
                  <a:schemeClr val="tx1">
                    <a:lumMod val="75000"/>
                    <a:lumOff val="25000"/>
                  </a:schemeClr>
                </a:solidFill>
                <a:latin typeface="Calibri"/>
                <a:cs typeface="Calibri"/>
              </a:rPr>
              <a:t> Şiddetten arındırılmış bir yaşam sürme hakkı</a:t>
            </a:r>
          </a:p>
          <a:p>
            <a:pPr algn="l">
              <a:lnSpc>
                <a:spcPct val="100000"/>
              </a:lnSpc>
              <a:spcBef>
                <a:spcPts val="0"/>
              </a:spcBef>
              <a:spcAft>
                <a:spcPts val="0"/>
              </a:spcAft>
            </a:pPr>
            <a:r>
              <a:rPr lang="tr-TR" sz="1400" dirty="0">
                <a:solidFill>
                  <a:schemeClr val="tx1">
                    <a:lumMod val="75000"/>
                    <a:lumOff val="25000"/>
                  </a:schemeClr>
                </a:solidFill>
                <a:latin typeface="Calibri"/>
                <a:cs typeface="Calibri"/>
              </a:rPr>
              <a:t>- Eğitime erişim hakkı</a:t>
            </a:r>
          </a:p>
          <a:p>
            <a:pPr algn="l">
              <a:lnSpc>
                <a:spcPct val="100000"/>
              </a:lnSpc>
              <a:spcBef>
                <a:spcPts val="0"/>
              </a:spcBef>
              <a:spcAft>
                <a:spcPts val="0"/>
              </a:spcAft>
            </a:pPr>
            <a:r>
              <a:rPr lang="tr-TR" sz="1400" dirty="0">
                <a:solidFill>
                  <a:schemeClr val="tx1">
                    <a:lumMod val="75000"/>
                    <a:lumOff val="25000"/>
                  </a:schemeClr>
                </a:solidFill>
                <a:latin typeface="Calibri"/>
                <a:cs typeface="Calibri"/>
              </a:rPr>
              <a:t>- En yüksek standartta yaşama hakkı</a:t>
            </a:r>
          </a:p>
          <a:p>
            <a:pPr algn="l">
              <a:lnSpc>
                <a:spcPct val="100000"/>
              </a:lnSpc>
              <a:spcBef>
                <a:spcPts val="0"/>
              </a:spcBef>
              <a:spcAft>
                <a:spcPts val="0"/>
              </a:spcAft>
            </a:pPr>
            <a:r>
              <a:rPr lang="tr-TR" sz="1400" dirty="0">
                <a:solidFill>
                  <a:schemeClr val="tx1">
                    <a:lumMod val="75000"/>
                    <a:lumOff val="25000"/>
                  </a:schemeClr>
                </a:solidFill>
                <a:latin typeface="Calibri"/>
                <a:cs typeface="Calibri"/>
              </a:rPr>
              <a:t>- Cinsel haklar ve üreme hakları</a:t>
            </a:r>
            <a:endParaRPr lang="tr-TR" sz="1400" b="1" dirty="0">
              <a:solidFill>
                <a:schemeClr val="tx1">
                  <a:lumMod val="75000"/>
                  <a:lumOff val="25000"/>
                </a:schemeClr>
              </a:solidFill>
              <a:latin typeface="Calibri"/>
              <a:cs typeface="Calibri"/>
            </a:endParaRPr>
          </a:p>
          <a:p>
            <a:pPr algn="l">
              <a:lnSpc>
                <a:spcPct val="100000"/>
              </a:lnSpc>
              <a:spcAft>
                <a:spcPts val="0"/>
              </a:spcAft>
            </a:pPr>
            <a:r>
              <a:rPr lang="tr-TR" sz="2000" b="1" dirty="0">
                <a:solidFill>
                  <a:schemeClr val="tx1">
                    <a:lumMod val="75000"/>
                    <a:lumOff val="25000"/>
                  </a:schemeClr>
                </a:solidFill>
                <a:latin typeface="Calibri"/>
                <a:cs typeface="Calibri"/>
              </a:rPr>
              <a:t>CRC &amp; CEDAW Ortak </a:t>
            </a:r>
            <a:r>
              <a:rPr lang="tr-TR" sz="2000" b="1" dirty="0" err="1">
                <a:solidFill>
                  <a:schemeClr val="tx1">
                    <a:lumMod val="75000"/>
                    <a:lumOff val="25000"/>
                  </a:schemeClr>
                </a:solidFill>
                <a:latin typeface="Calibri"/>
                <a:cs typeface="Calibri"/>
              </a:rPr>
              <a:t>Tavisye</a:t>
            </a:r>
            <a:r>
              <a:rPr lang="tr-TR" sz="2000" b="1" dirty="0">
                <a:solidFill>
                  <a:schemeClr val="tx1">
                    <a:lumMod val="75000"/>
                    <a:lumOff val="25000"/>
                  </a:schemeClr>
                </a:solidFill>
                <a:latin typeface="Calibri"/>
                <a:cs typeface="Calibri"/>
              </a:rPr>
              <a:t> Kararı, 2014</a:t>
            </a:r>
          </a:p>
          <a:p>
            <a:pPr algn="l">
              <a:lnSpc>
                <a:spcPct val="100000"/>
              </a:lnSpc>
              <a:spcBef>
                <a:spcPts val="0"/>
              </a:spcBef>
              <a:spcAft>
                <a:spcPts val="0"/>
              </a:spcAft>
            </a:pPr>
            <a:r>
              <a:rPr lang="tr-TR" sz="1800" i="1" dirty="0">
                <a:solidFill>
                  <a:schemeClr val="tx1">
                    <a:lumMod val="75000"/>
                    <a:lumOff val="25000"/>
                  </a:schemeClr>
                </a:solidFill>
                <a:latin typeface="Calibri"/>
                <a:cs typeface="Calibri"/>
              </a:rPr>
              <a:t>Kız ve erkek çocukları için yasal asgari evlenme yaşının ailenin rızası olsun veya olmasın </a:t>
            </a:r>
            <a:r>
              <a:rPr lang="tr-TR" sz="1800" i="1" dirty="0" smtClean="0">
                <a:solidFill>
                  <a:schemeClr val="tx1">
                    <a:lumMod val="75000"/>
                    <a:lumOff val="25000"/>
                  </a:schemeClr>
                </a:solidFill>
                <a:latin typeface="Calibri"/>
                <a:cs typeface="Calibri"/>
              </a:rPr>
              <a:t>18 </a:t>
            </a:r>
            <a:r>
              <a:rPr lang="tr-TR" sz="1800" i="1" dirty="0">
                <a:solidFill>
                  <a:schemeClr val="tx1">
                    <a:lumMod val="75000"/>
                    <a:lumOff val="25000"/>
                  </a:schemeClr>
                </a:solidFill>
                <a:latin typeface="Calibri"/>
                <a:cs typeface="Calibri"/>
              </a:rPr>
              <a:t>olarak kabul edilmesi</a:t>
            </a:r>
            <a:r>
              <a:rPr lang="tr-TR" sz="1800" dirty="0">
                <a:solidFill>
                  <a:schemeClr val="tx1">
                    <a:lumMod val="75000"/>
                    <a:lumOff val="25000"/>
                  </a:schemeClr>
                </a:solidFill>
                <a:latin typeface="Calibri"/>
                <a:cs typeface="Calibri"/>
              </a:rPr>
              <a:t> </a:t>
            </a:r>
          </a:p>
          <a:p>
            <a:pPr algn="l">
              <a:spcAft>
                <a:spcPts val="0"/>
              </a:spcAft>
            </a:pPr>
            <a:r>
              <a:rPr lang="tr-TR" sz="2000" b="1" dirty="0">
                <a:solidFill>
                  <a:schemeClr val="tx1">
                    <a:lumMod val="75000"/>
                    <a:lumOff val="25000"/>
                  </a:schemeClr>
                </a:solidFill>
                <a:latin typeface="Calibri"/>
                <a:cs typeface="Calibri"/>
              </a:rPr>
              <a:t>BM Genel Kurul Kararı (A/C.3/69/L.23), 2014</a:t>
            </a:r>
          </a:p>
          <a:p>
            <a:pPr algn="l">
              <a:spcBef>
                <a:spcPts val="0"/>
              </a:spcBef>
              <a:spcAft>
                <a:spcPts val="0"/>
              </a:spcAft>
            </a:pPr>
            <a:r>
              <a:rPr lang="tr-TR" sz="1800" i="1" dirty="0">
                <a:solidFill>
                  <a:schemeClr val="tx1">
                    <a:lumMod val="75000"/>
                    <a:lumOff val="25000"/>
                  </a:schemeClr>
                </a:solidFill>
                <a:latin typeface="Calibri"/>
                <a:cs typeface="Calibri"/>
              </a:rPr>
              <a:t>Kalkınma hedefleri önünde engeldir ve devletler çocuk evliliklerinin sonlandırılmasına yönelik çalışmalıdırlar. </a:t>
            </a:r>
          </a:p>
          <a:p>
            <a:pPr algn="l"/>
            <a:endParaRPr lang="en-US" sz="1600" dirty="0">
              <a:solidFill>
                <a:schemeClr val="tx1">
                  <a:lumMod val="75000"/>
                  <a:lumOff val="25000"/>
                </a:schemeClr>
              </a:solidFill>
              <a:latin typeface="Calibri"/>
              <a:cs typeface="Calibri"/>
            </a:endParaRPr>
          </a:p>
          <a:p>
            <a:pPr algn="l"/>
            <a:endParaRPr lang="en-US" sz="1600" dirty="0">
              <a:solidFill>
                <a:schemeClr val="tx1">
                  <a:lumMod val="75000"/>
                  <a:lumOff val="25000"/>
                </a:schemeClr>
              </a:solidFill>
              <a:latin typeface="Calibri"/>
              <a:cs typeface="Calibri"/>
            </a:endParaRPr>
          </a:p>
        </p:txBody>
      </p:sp>
    </p:spTree>
    <p:extLst>
      <p:ext uri="{BB962C8B-B14F-4D97-AF65-F5344CB8AC3E}">
        <p14:creationId xmlns:p14="http://schemas.microsoft.com/office/powerpoint/2010/main" val="11620153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7448079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5" name="Picture 4" descr="_MG_5186.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119" y="1747987"/>
            <a:ext cx="3379888" cy="2253259"/>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err="1" smtClean="0">
                <a:solidFill>
                  <a:srgbClr val="44A869"/>
                </a:solidFill>
              </a:rPr>
              <a:t>Benzer</a:t>
            </a:r>
            <a:r>
              <a:rPr lang="en-US" sz="2600" b="1" dirty="0" smtClean="0">
                <a:solidFill>
                  <a:srgbClr val="44A869"/>
                </a:solidFill>
              </a:rPr>
              <a:t> </a:t>
            </a:r>
            <a:r>
              <a:rPr lang="en-US" sz="2600" b="1" dirty="0" err="1" smtClean="0">
                <a:solidFill>
                  <a:srgbClr val="44A869"/>
                </a:solidFill>
              </a:rPr>
              <a:t>Kavramlar</a:t>
            </a:r>
            <a:r>
              <a:rPr lang="en-US" sz="2600" b="1" dirty="0" smtClean="0">
                <a:solidFill>
                  <a:srgbClr val="44A869"/>
                </a:solidFill>
              </a:rPr>
              <a:t> </a:t>
            </a:r>
            <a:r>
              <a:rPr lang="en-US" sz="2600" b="1" dirty="0" err="1" smtClean="0">
                <a:solidFill>
                  <a:srgbClr val="44A869"/>
                </a:solidFill>
              </a:rPr>
              <a:t>Benziyor</a:t>
            </a:r>
            <a:r>
              <a:rPr lang="en-US" sz="2600" b="1" dirty="0" smtClean="0">
                <a:solidFill>
                  <a:srgbClr val="44A869"/>
                </a:solidFill>
              </a:rPr>
              <a:t> mu?</a:t>
            </a:r>
            <a:endParaRPr lang="en-US" sz="2600" b="1" dirty="0">
              <a:solidFill>
                <a:srgbClr val="44A869"/>
              </a:solidFill>
            </a:endParaRPr>
          </a:p>
        </p:txBody>
      </p:sp>
      <p:sp>
        <p:nvSpPr>
          <p:cNvPr id="4" name="Subtitle 2"/>
          <p:cNvSpPr>
            <a:spLocks noGrp="1"/>
          </p:cNvSpPr>
          <p:nvPr>
            <p:ph type="subTitle" idx="1"/>
          </p:nvPr>
        </p:nvSpPr>
        <p:spPr>
          <a:xfrm>
            <a:off x="3910578" y="1710072"/>
            <a:ext cx="4682242" cy="1453554"/>
          </a:xfrm>
        </p:spPr>
        <p:txBody>
          <a:bodyPr>
            <a:noAutofit/>
          </a:bodyPr>
          <a:lstStyle/>
          <a:p>
            <a:pPr marL="285750" indent="-285750" algn="l">
              <a:lnSpc>
                <a:spcPct val="110000"/>
              </a:lnSpc>
              <a:buFont typeface="Arial"/>
              <a:buChar char="•"/>
            </a:pPr>
            <a:r>
              <a:rPr lang="tr-TR" sz="2000" dirty="0" smtClean="0">
                <a:solidFill>
                  <a:schemeClr val="tx1">
                    <a:lumMod val="75000"/>
                    <a:lumOff val="25000"/>
                  </a:schemeClr>
                </a:solidFill>
                <a:latin typeface="Calibri"/>
                <a:cs typeface="Calibri"/>
              </a:rPr>
              <a:t>Erken </a:t>
            </a:r>
            <a:r>
              <a:rPr lang="tr-TR" sz="2000" dirty="0">
                <a:solidFill>
                  <a:schemeClr val="tx1">
                    <a:lumMod val="75000"/>
                    <a:lumOff val="25000"/>
                  </a:schemeClr>
                </a:solidFill>
                <a:latin typeface="Calibri"/>
                <a:cs typeface="Calibri"/>
              </a:rPr>
              <a:t>evlilik</a:t>
            </a:r>
          </a:p>
          <a:p>
            <a:pPr marL="285750" indent="-285750" algn="l">
              <a:lnSpc>
                <a:spcPct val="110000"/>
              </a:lnSpc>
              <a:buFont typeface="Arial"/>
              <a:buChar char="•"/>
            </a:pPr>
            <a:r>
              <a:rPr lang="tr-TR" sz="2000" dirty="0">
                <a:solidFill>
                  <a:schemeClr val="tx1">
                    <a:lumMod val="75000"/>
                    <a:lumOff val="25000"/>
                  </a:schemeClr>
                </a:solidFill>
                <a:latin typeface="Calibri"/>
                <a:cs typeface="Calibri"/>
              </a:rPr>
              <a:t>Zorla evlilik</a:t>
            </a:r>
          </a:p>
          <a:p>
            <a:pPr marL="285750" indent="-285750" algn="l">
              <a:lnSpc>
                <a:spcPct val="110000"/>
              </a:lnSpc>
              <a:buFont typeface="Arial"/>
              <a:buChar char="•"/>
            </a:pPr>
            <a:r>
              <a:rPr lang="tr-TR" sz="2000" dirty="0" smtClean="0">
                <a:solidFill>
                  <a:schemeClr val="tx1">
                    <a:lumMod val="75000"/>
                    <a:lumOff val="25000"/>
                  </a:schemeClr>
                </a:solidFill>
                <a:latin typeface="Calibri"/>
                <a:cs typeface="Calibri"/>
              </a:rPr>
              <a:t>Çocuk </a:t>
            </a:r>
            <a:r>
              <a:rPr lang="tr-TR" sz="2000" dirty="0">
                <a:solidFill>
                  <a:schemeClr val="tx1">
                    <a:lumMod val="75000"/>
                    <a:lumOff val="25000"/>
                  </a:schemeClr>
                </a:solidFill>
                <a:latin typeface="Calibri"/>
                <a:cs typeface="Calibri"/>
              </a:rPr>
              <a:t>yaşta evlilik (çocuk evlilikleri)</a:t>
            </a:r>
            <a:endParaRPr lang="en-US" sz="2000" dirty="0">
              <a:solidFill>
                <a:schemeClr val="tx1">
                  <a:lumMod val="75000"/>
                  <a:lumOff val="25000"/>
                </a:schemeClr>
              </a:solidFill>
              <a:latin typeface="Calibri"/>
              <a:cs typeface="Calibri"/>
            </a:endParaRPr>
          </a:p>
        </p:txBody>
      </p:sp>
      <p:sp>
        <p:nvSpPr>
          <p:cNvPr id="2" name="Rectangle 1"/>
          <p:cNvSpPr/>
          <p:nvPr/>
        </p:nvSpPr>
        <p:spPr>
          <a:xfrm>
            <a:off x="3910577" y="3447049"/>
            <a:ext cx="4682241" cy="1015663"/>
          </a:xfrm>
          <a:prstGeom prst="rect">
            <a:avLst/>
          </a:prstGeom>
        </p:spPr>
        <p:txBody>
          <a:bodyPr wrap="square">
            <a:spAutoFit/>
          </a:bodyPr>
          <a:lstStyle/>
          <a:p>
            <a:r>
              <a:rPr lang="en-US" sz="2000" dirty="0">
                <a:solidFill>
                  <a:schemeClr val="tx1">
                    <a:lumMod val="75000"/>
                    <a:lumOff val="25000"/>
                  </a:schemeClr>
                </a:solidFill>
              </a:rPr>
              <a:t>“</a:t>
            </a:r>
            <a:r>
              <a:rPr lang="en-US" sz="2000" dirty="0" err="1">
                <a:solidFill>
                  <a:schemeClr val="tx1">
                    <a:lumMod val="75000"/>
                    <a:lumOff val="25000"/>
                  </a:schemeClr>
                </a:solidFill>
              </a:rPr>
              <a:t>Erken</a:t>
            </a:r>
            <a:r>
              <a:rPr lang="en-US" sz="2000" dirty="0">
                <a:solidFill>
                  <a:schemeClr val="tx1">
                    <a:lumMod val="75000"/>
                    <a:lumOff val="25000"/>
                  </a:schemeClr>
                </a:solidFill>
              </a:rPr>
              <a:t> </a:t>
            </a:r>
            <a:r>
              <a:rPr lang="en-US" sz="2000" dirty="0" err="1">
                <a:solidFill>
                  <a:schemeClr val="tx1">
                    <a:lumMod val="75000"/>
                    <a:lumOff val="25000"/>
                  </a:schemeClr>
                </a:solidFill>
              </a:rPr>
              <a:t>yaşta</a:t>
            </a:r>
            <a:r>
              <a:rPr lang="en-US" sz="2000" dirty="0">
                <a:solidFill>
                  <a:schemeClr val="tx1">
                    <a:lumMod val="75000"/>
                    <a:lumOff val="25000"/>
                  </a:schemeClr>
                </a:solidFill>
              </a:rPr>
              <a:t>” </a:t>
            </a:r>
            <a:r>
              <a:rPr lang="en-US" sz="2000" dirty="0" err="1">
                <a:solidFill>
                  <a:schemeClr val="tx1">
                    <a:lumMod val="75000"/>
                    <a:lumOff val="25000"/>
                  </a:schemeClr>
                </a:solidFill>
              </a:rPr>
              <a:t>ve</a:t>
            </a:r>
            <a:r>
              <a:rPr lang="en-US" sz="2000" dirty="0">
                <a:solidFill>
                  <a:schemeClr val="tx1">
                    <a:lumMod val="75000"/>
                    <a:lumOff val="25000"/>
                  </a:schemeClr>
                </a:solidFill>
              </a:rPr>
              <a:t> “</a:t>
            </a:r>
            <a:r>
              <a:rPr lang="en-US" sz="2000" dirty="0" err="1">
                <a:solidFill>
                  <a:schemeClr val="tx1">
                    <a:lumMod val="75000"/>
                    <a:lumOff val="25000"/>
                  </a:schemeClr>
                </a:solidFill>
              </a:rPr>
              <a:t>zorla</a:t>
            </a:r>
            <a:r>
              <a:rPr lang="en-US" sz="2000" dirty="0">
                <a:solidFill>
                  <a:schemeClr val="tx1">
                    <a:lumMod val="75000"/>
                    <a:lumOff val="25000"/>
                  </a:schemeClr>
                </a:solidFill>
              </a:rPr>
              <a:t>” </a:t>
            </a:r>
            <a:r>
              <a:rPr lang="en-US" sz="2000" dirty="0" err="1">
                <a:solidFill>
                  <a:schemeClr val="tx1">
                    <a:lumMod val="75000"/>
                    <a:lumOff val="25000"/>
                  </a:schemeClr>
                </a:solidFill>
              </a:rPr>
              <a:t>evlilikler</a:t>
            </a:r>
            <a:r>
              <a:rPr lang="tr-TR" sz="2000" dirty="0">
                <a:solidFill>
                  <a:schemeClr val="tx1">
                    <a:lumMod val="75000"/>
                    <a:lumOff val="25000"/>
                  </a:schemeClr>
                </a:solidFill>
              </a:rPr>
              <a:t> </a:t>
            </a:r>
            <a:r>
              <a:rPr lang="en-US" sz="2000" dirty="0" err="1">
                <a:solidFill>
                  <a:schemeClr val="tx1">
                    <a:lumMod val="75000"/>
                    <a:lumOff val="25000"/>
                  </a:schemeClr>
                </a:solidFill>
              </a:rPr>
              <a:t>genellikle</a:t>
            </a:r>
            <a:r>
              <a:rPr lang="en-US" sz="2000" dirty="0">
                <a:solidFill>
                  <a:schemeClr val="tx1">
                    <a:lumMod val="75000"/>
                    <a:lumOff val="25000"/>
                  </a:schemeClr>
                </a:solidFill>
              </a:rPr>
              <a:t> </a:t>
            </a:r>
            <a:r>
              <a:rPr lang="en-US" sz="2000" dirty="0" err="1">
                <a:solidFill>
                  <a:schemeClr val="tx1">
                    <a:lumMod val="75000"/>
                    <a:lumOff val="25000"/>
                  </a:schemeClr>
                </a:solidFill>
              </a:rPr>
              <a:t>çocuk</a:t>
            </a:r>
            <a:r>
              <a:rPr lang="en-US" sz="2000" dirty="0">
                <a:solidFill>
                  <a:schemeClr val="tx1">
                    <a:lumMod val="75000"/>
                    <a:lumOff val="25000"/>
                  </a:schemeClr>
                </a:solidFill>
              </a:rPr>
              <a:t> </a:t>
            </a:r>
            <a:r>
              <a:rPr lang="en-US" sz="2000" dirty="0" err="1">
                <a:solidFill>
                  <a:schemeClr val="tx1">
                    <a:lumMod val="75000"/>
                    <a:lumOff val="25000"/>
                  </a:schemeClr>
                </a:solidFill>
              </a:rPr>
              <a:t>evliliklerini</a:t>
            </a:r>
            <a:r>
              <a:rPr lang="en-US" sz="2000" dirty="0">
                <a:solidFill>
                  <a:schemeClr val="tx1">
                    <a:lumMod val="75000"/>
                    <a:lumOff val="25000"/>
                  </a:schemeClr>
                </a:solidFill>
              </a:rPr>
              <a:t> </a:t>
            </a:r>
            <a:r>
              <a:rPr lang="en-US" sz="2000" dirty="0" err="1">
                <a:solidFill>
                  <a:schemeClr val="tx1">
                    <a:lumMod val="75000"/>
                    <a:lumOff val="25000"/>
                  </a:schemeClr>
                </a:solidFill>
              </a:rPr>
              <a:t>ifade</a:t>
            </a:r>
            <a:r>
              <a:rPr lang="tr-TR" sz="2000" dirty="0">
                <a:solidFill>
                  <a:schemeClr val="tx1">
                    <a:lumMod val="75000"/>
                    <a:lumOff val="25000"/>
                  </a:schemeClr>
                </a:solidFill>
              </a:rPr>
              <a:t> </a:t>
            </a:r>
            <a:r>
              <a:rPr lang="en-US" sz="2000" dirty="0" err="1">
                <a:solidFill>
                  <a:schemeClr val="tx1">
                    <a:lumMod val="75000"/>
                    <a:lumOff val="25000"/>
                  </a:schemeClr>
                </a:solidFill>
              </a:rPr>
              <a:t>etmek</a:t>
            </a:r>
            <a:r>
              <a:rPr lang="en-US" sz="2000" dirty="0">
                <a:solidFill>
                  <a:schemeClr val="tx1">
                    <a:lumMod val="75000"/>
                    <a:lumOff val="25000"/>
                  </a:schemeClr>
                </a:solidFill>
              </a:rPr>
              <a:t> </a:t>
            </a:r>
            <a:r>
              <a:rPr lang="en-US" sz="2000" dirty="0" err="1">
                <a:solidFill>
                  <a:schemeClr val="tx1">
                    <a:lumMod val="75000"/>
                    <a:lumOff val="25000"/>
                  </a:schemeClr>
                </a:solidFill>
              </a:rPr>
              <a:t>için</a:t>
            </a:r>
            <a:r>
              <a:rPr lang="en-US" sz="2000" dirty="0">
                <a:solidFill>
                  <a:schemeClr val="tx1">
                    <a:lumMod val="75000"/>
                    <a:lumOff val="25000"/>
                  </a:schemeClr>
                </a:solidFill>
              </a:rPr>
              <a:t> </a:t>
            </a:r>
            <a:r>
              <a:rPr lang="en-US" sz="2000" dirty="0" err="1">
                <a:solidFill>
                  <a:schemeClr val="tx1">
                    <a:lumMod val="75000"/>
                    <a:lumOff val="25000"/>
                  </a:schemeClr>
                </a:solidFill>
              </a:rPr>
              <a:t>birbirinin</a:t>
            </a:r>
            <a:r>
              <a:rPr lang="en-US" sz="2000" dirty="0">
                <a:solidFill>
                  <a:schemeClr val="tx1">
                    <a:lumMod val="75000"/>
                    <a:lumOff val="25000"/>
                  </a:schemeClr>
                </a:solidFill>
              </a:rPr>
              <a:t> </a:t>
            </a:r>
            <a:r>
              <a:rPr lang="en-US" sz="2000" dirty="0" err="1">
                <a:solidFill>
                  <a:schemeClr val="tx1">
                    <a:lumMod val="75000"/>
                    <a:lumOff val="25000"/>
                  </a:schemeClr>
                </a:solidFill>
              </a:rPr>
              <a:t>yerine</a:t>
            </a:r>
            <a:r>
              <a:rPr lang="en-US" sz="2000" dirty="0">
                <a:solidFill>
                  <a:schemeClr val="tx1">
                    <a:lumMod val="75000"/>
                    <a:lumOff val="25000"/>
                  </a:schemeClr>
                </a:solidFill>
              </a:rPr>
              <a:t> </a:t>
            </a:r>
            <a:r>
              <a:rPr lang="en-US" sz="2000" dirty="0" err="1">
                <a:solidFill>
                  <a:schemeClr val="tx1">
                    <a:lumMod val="75000"/>
                    <a:lumOff val="25000"/>
                  </a:schemeClr>
                </a:solidFill>
              </a:rPr>
              <a:t>kullanılmaktadır</a:t>
            </a:r>
            <a:r>
              <a:rPr lang="tr-TR" sz="2000" dirty="0">
                <a:solidFill>
                  <a:schemeClr val="tx1">
                    <a:lumMod val="75000"/>
                    <a:lumOff val="25000"/>
                  </a:schemeClr>
                </a:solidFill>
              </a:rPr>
              <a:t>.</a:t>
            </a:r>
            <a:endParaRPr lang="en-US" sz="2000" dirty="0">
              <a:solidFill>
                <a:schemeClr val="tx1">
                  <a:lumMod val="75000"/>
                  <a:lumOff val="25000"/>
                </a:schemeClr>
              </a:solidFill>
            </a:endParaRPr>
          </a:p>
        </p:txBody>
      </p:sp>
      <p:sp>
        <p:nvSpPr>
          <p:cNvPr id="7" name="Rectangle 6"/>
          <p:cNvSpPr/>
          <p:nvPr/>
        </p:nvSpPr>
        <p:spPr>
          <a:xfrm>
            <a:off x="256119" y="3754536"/>
            <a:ext cx="1975221" cy="215444"/>
          </a:xfrm>
          <a:prstGeom prst="rect">
            <a:avLst/>
          </a:prstGeom>
        </p:spPr>
        <p:txBody>
          <a:bodyPr wrap="none">
            <a:spAutoFit/>
          </a:bodyPr>
          <a:lstStyle/>
          <a:p>
            <a:pPr>
              <a:spcAft>
                <a:spcPts val="0"/>
              </a:spcAft>
            </a:pPr>
            <a:r>
              <a:rPr lang="en-US" sz="800" i="1" dirty="0">
                <a:solidFill>
                  <a:schemeClr val="bg1"/>
                </a:solidFill>
                <a:ea typeface="Calibri" panose="020F0502020204030204" pitchFamily="34" charset="0"/>
                <a:cs typeface="Times New Roman" panose="02020603050405020304" pitchFamily="18" charset="0"/>
              </a:rPr>
              <a:t>@UNICEF </a:t>
            </a:r>
            <a:r>
              <a:rPr lang="en-US" sz="800" i="1" dirty="0" smtClean="0">
                <a:solidFill>
                  <a:schemeClr val="bg1"/>
                </a:solidFill>
                <a:ea typeface="Calibri" panose="020F0502020204030204" pitchFamily="34" charset="0"/>
                <a:cs typeface="Times New Roman" panose="02020603050405020304" pitchFamily="18" charset="0"/>
              </a:rPr>
              <a:t>- </a:t>
            </a:r>
            <a:r>
              <a:rPr lang="en-US" sz="800" i="1" dirty="0">
                <a:solidFill>
                  <a:schemeClr val="bg1"/>
                </a:solidFill>
                <a:ea typeface="Calibri" panose="020F0502020204030204" pitchFamily="34" charset="0"/>
                <a:cs typeface="Times New Roman" panose="02020603050405020304" pitchFamily="18" charset="0"/>
              </a:rPr>
              <a:t>Ankara Turkey 2016 - </a:t>
            </a:r>
            <a:r>
              <a:rPr lang="en-US" sz="800" i="1" dirty="0" err="1">
                <a:solidFill>
                  <a:schemeClr val="bg1"/>
                </a:solidFill>
                <a:ea typeface="Calibri" panose="020F0502020204030204" pitchFamily="34" charset="0"/>
                <a:cs typeface="Times New Roman" panose="02020603050405020304" pitchFamily="18" charset="0"/>
              </a:rPr>
              <a:t>Feyzioğlu</a:t>
            </a:r>
            <a:endParaRPr lang="en-US" sz="800" i="1" dirty="0">
              <a:solidFill>
                <a:schemeClr val="bg1"/>
              </a:solidFill>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55675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err="1" smtClean="0">
                <a:solidFill>
                  <a:srgbClr val="44A869"/>
                </a:solidFill>
              </a:rPr>
              <a:t>Erken</a:t>
            </a:r>
            <a:r>
              <a:rPr lang="en-US" sz="2600" b="1" dirty="0" smtClean="0">
                <a:solidFill>
                  <a:srgbClr val="44A869"/>
                </a:solidFill>
              </a:rPr>
              <a:t> </a:t>
            </a:r>
            <a:r>
              <a:rPr lang="en-US" sz="2600" b="1" dirty="0" err="1" smtClean="0">
                <a:solidFill>
                  <a:srgbClr val="44A869"/>
                </a:solidFill>
              </a:rPr>
              <a:t>Evlilik</a:t>
            </a:r>
            <a:endParaRPr lang="en-US" sz="2600" b="1" dirty="0">
              <a:solidFill>
                <a:srgbClr val="44A869"/>
              </a:solidFill>
            </a:endParaRPr>
          </a:p>
        </p:txBody>
      </p:sp>
      <p:sp>
        <p:nvSpPr>
          <p:cNvPr id="4" name="Subtitle 2"/>
          <p:cNvSpPr>
            <a:spLocks noGrp="1"/>
          </p:cNvSpPr>
          <p:nvPr>
            <p:ph type="subTitle" idx="1"/>
          </p:nvPr>
        </p:nvSpPr>
        <p:spPr>
          <a:xfrm>
            <a:off x="256117" y="1345563"/>
            <a:ext cx="8336703" cy="1748056"/>
          </a:xfrm>
        </p:spPr>
        <p:txBody>
          <a:bodyPr>
            <a:noAutofit/>
          </a:bodyPr>
          <a:lstStyle/>
          <a:p>
            <a:pPr algn="l"/>
            <a:endParaRPr lang="en-US" sz="2000" b="1" dirty="0" smtClean="0">
              <a:solidFill>
                <a:schemeClr val="tx1">
                  <a:lumMod val="75000"/>
                  <a:lumOff val="25000"/>
                </a:schemeClr>
              </a:solidFill>
              <a:latin typeface="Calibri"/>
              <a:cs typeface="Calibri"/>
            </a:endParaRPr>
          </a:p>
          <a:p>
            <a:pPr algn="l"/>
            <a:r>
              <a:rPr lang="en-US" sz="2000" b="1" dirty="0" smtClean="0">
                <a:solidFill>
                  <a:schemeClr val="tx1">
                    <a:lumMod val="75000"/>
                    <a:lumOff val="25000"/>
                  </a:schemeClr>
                </a:solidFill>
                <a:latin typeface="Calibri"/>
                <a:cs typeface="Calibri"/>
              </a:rPr>
              <a:t>“</a:t>
            </a:r>
            <a:r>
              <a:rPr lang="tr-TR" sz="2000" b="1" noProof="1">
                <a:solidFill>
                  <a:schemeClr val="tx1">
                    <a:lumMod val="75000"/>
                    <a:lumOff val="25000"/>
                  </a:schemeClr>
                </a:solidFill>
                <a:latin typeface="Calibri"/>
                <a:cs typeface="Calibri"/>
              </a:rPr>
              <a:t>Erken</a:t>
            </a:r>
            <a:r>
              <a:rPr lang="en-US" sz="2000" b="1" dirty="0">
                <a:solidFill>
                  <a:schemeClr val="tx1">
                    <a:lumMod val="75000"/>
                    <a:lumOff val="25000"/>
                  </a:schemeClr>
                </a:solidFill>
                <a:latin typeface="Calibri"/>
                <a:cs typeface="Calibri"/>
              </a:rPr>
              <a:t> </a:t>
            </a:r>
            <a:r>
              <a:rPr lang="en-US" sz="2000" b="1" dirty="0" err="1" smtClean="0">
                <a:solidFill>
                  <a:schemeClr val="tx1">
                    <a:lumMod val="75000"/>
                    <a:lumOff val="25000"/>
                  </a:schemeClr>
                </a:solidFill>
                <a:latin typeface="Calibri"/>
                <a:cs typeface="Calibri"/>
              </a:rPr>
              <a:t>evlilik</a:t>
            </a:r>
            <a:r>
              <a:rPr lang="en-US" sz="2000" b="1"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reşit</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olma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yaşına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evlilikten</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önce</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veya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sonra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erişilen</a:t>
            </a:r>
            <a:r>
              <a:rPr lang="tr-TR"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ülkelerde</a:t>
            </a:r>
            <a:r>
              <a:rPr lang="en-US" sz="2000" dirty="0">
                <a:solidFill>
                  <a:schemeClr val="tx1">
                    <a:lumMod val="75000"/>
                    <a:lumOff val="25000"/>
                  </a:schemeClr>
                </a:solidFill>
                <a:latin typeface="Calibri"/>
                <a:cs typeface="Calibri"/>
              </a:rPr>
              <a:t>, 18 </a:t>
            </a:r>
            <a:r>
              <a:rPr lang="en-US" sz="2000" dirty="0" err="1">
                <a:solidFill>
                  <a:schemeClr val="tx1">
                    <a:lumMod val="75000"/>
                    <a:lumOff val="25000"/>
                  </a:schemeClr>
                </a:solidFill>
                <a:latin typeface="Calibri"/>
                <a:cs typeface="Calibri"/>
              </a:rPr>
              <a:t>yaşından</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küçük</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bir</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kişinin</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yaptığı</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evlilik</a:t>
            </a:r>
            <a:r>
              <a:rPr lang="tr-TR"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anlamına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gelir</a:t>
            </a:r>
            <a:r>
              <a:rPr lang="en-US" sz="2000" dirty="0">
                <a:solidFill>
                  <a:schemeClr val="tx1">
                    <a:lumMod val="75000"/>
                    <a:lumOff val="25000"/>
                  </a:schemeClr>
                </a:solidFill>
                <a:latin typeface="Calibri"/>
                <a:cs typeface="Calibri"/>
              </a:rPr>
              <a:t>. </a:t>
            </a:r>
            <a:endParaRPr lang="tr-TR" sz="2000" dirty="0">
              <a:solidFill>
                <a:schemeClr val="tx1">
                  <a:lumMod val="75000"/>
                  <a:lumOff val="25000"/>
                </a:schemeClr>
              </a:solidFill>
              <a:latin typeface="Calibri"/>
              <a:cs typeface="Calibri"/>
            </a:endParaRPr>
          </a:p>
          <a:p>
            <a:pPr algn="l"/>
            <a:endParaRPr lang="tr-TR" sz="2000" dirty="0">
              <a:solidFill>
                <a:schemeClr val="tx1">
                  <a:lumMod val="75000"/>
                  <a:lumOff val="25000"/>
                </a:schemeClr>
              </a:solidFill>
              <a:latin typeface="Calibri"/>
              <a:cs typeface="Calibri"/>
            </a:endParaRPr>
          </a:p>
          <a:p>
            <a:pPr algn="l"/>
            <a:r>
              <a:rPr lang="en-US" sz="2000" dirty="0" err="1">
                <a:solidFill>
                  <a:schemeClr val="tx1">
                    <a:lumMod val="75000"/>
                    <a:lumOff val="25000"/>
                  </a:schemeClr>
                </a:solidFill>
                <a:latin typeface="Calibri"/>
                <a:cs typeface="Calibri"/>
              </a:rPr>
              <a:t>Erken</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yaşta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evlilik</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aynı</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zamanda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eşlerin</a:t>
            </a:r>
            <a:r>
              <a:rPr lang="en-US" sz="2000" dirty="0">
                <a:solidFill>
                  <a:schemeClr val="tx1">
                    <a:lumMod val="75000"/>
                    <a:lumOff val="25000"/>
                  </a:schemeClr>
                </a:solidFill>
                <a:latin typeface="Calibri"/>
                <a:cs typeface="Calibri"/>
              </a:rPr>
              <a:t> 18</a:t>
            </a:r>
            <a:r>
              <a:rPr lang="tr-TR"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yaşında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veya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daha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büyük</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oldukları</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ancak</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fiziksel</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duygusal</a:t>
            </a:r>
            <a:r>
              <a:rPr lang="en-US" sz="2000" dirty="0">
                <a:solidFill>
                  <a:schemeClr val="tx1">
                    <a:lumMod val="75000"/>
                    <a:lumOff val="25000"/>
                  </a:schemeClr>
                </a:solidFill>
                <a:latin typeface="Calibri"/>
                <a:cs typeface="Calibri"/>
              </a:rPr>
              <a:t>,</a:t>
            </a:r>
            <a:r>
              <a:rPr lang="tr-TR"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cinsel</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ve</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psiko-sosyal</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gelişim</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düzeyleri</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açısından</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ya</a:t>
            </a:r>
            <a:r>
              <a:rPr lang="en-US" sz="2000" dirty="0">
                <a:solidFill>
                  <a:schemeClr val="tx1">
                    <a:lumMod val="75000"/>
                    <a:lumOff val="25000"/>
                  </a:schemeClr>
                </a:solidFill>
                <a:latin typeface="Calibri"/>
                <a:cs typeface="Calibri"/>
              </a:rPr>
              <a:t> da </a:t>
            </a:r>
            <a:r>
              <a:rPr lang="en-US" sz="2000" dirty="0" err="1">
                <a:solidFill>
                  <a:schemeClr val="tx1">
                    <a:lumMod val="75000"/>
                    <a:lumOff val="25000"/>
                  </a:schemeClr>
                </a:solidFill>
                <a:latin typeface="Calibri"/>
                <a:cs typeface="Calibri"/>
              </a:rPr>
              <a:t>hayattaki</a:t>
            </a:r>
            <a:r>
              <a:rPr lang="tr-TR"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fırsatlara</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ilişkin</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bilgi</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eksikliği</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gibi</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farklı</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nedenlerle</a:t>
            </a:r>
            <a:r>
              <a:rPr lang="tr-TR"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evliliğe</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hazır</a:t>
            </a:r>
            <a:r>
              <a:rPr lang="en-US" sz="2000" dirty="0">
                <a:solidFill>
                  <a:schemeClr val="tx1">
                    <a:lumMod val="75000"/>
                    <a:lumOff val="25000"/>
                  </a:schemeClr>
                </a:solidFill>
                <a:latin typeface="Calibri"/>
                <a:cs typeface="Calibri"/>
              </a:rPr>
              <a:t> </a:t>
            </a:r>
            <a:r>
              <a:rPr lang="en-US" sz="2000" dirty="0" err="1">
                <a:solidFill>
                  <a:schemeClr val="tx1">
                    <a:lumMod val="75000"/>
                    <a:lumOff val="25000"/>
                  </a:schemeClr>
                </a:solidFill>
                <a:latin typeface="Calibri"/>
                <a:cs typeface="Calibri"/>
              </a:rPr>
              <a:t>olmamalarıdır</a:t>
            </a:r>
            <a:r>
              <a:rPr lang="en-US" sz="2000" dirty="0">
                <a:solidFill>
                  <a:schemeClr val="tx1">
                    <a:lumMod val="75000"/>
                    <a:lumOff val="25000"/>
                  </a:schemeClr>
                </a:solidFill>
                <a:latin typeface="Calibri"/>
                <a:cs typeface="Calibri"/>
              </a:rPr>
              <a:t> (OHCHR, 2014). </a:t>
            </a:r>
          </a:p>
        </p:txBody>
      </p:sp>
    </p:spTree>
    <p:extLst>
      <p:ext uri="{BB962C8B-B14F-4D97-AF65-F5344CB8AC3E}">
        <p14:creationId xmlns:p14="http://schemas.microsoft.com/office/powerpoint/2010/main" val="1669423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err="1" smtClean="0">
                <a:solidFill>
                  <a:srgbClr val="44A869"/>
                </a:solidFill>
              </a:rPr>
              <a:t>Zorla</a:t>
            </a:r>
            <a:r>
              <a:rPr lang="en-US" sz="2600" b="1" dirty="0" smtClean="0">
                <a:solidFill>
                  <a:srgbClr val="44A869"/>
                </a:solidFill>
              </a:rPr>
              <a:t> </a:t>
            </a:r>
            <a:r>
              <a:rPr lang="en-US" sz="2600" b="1" dirty="0" err="1" smtClean="0">
                <a:solidFill>
                  <a:srgbClr val="44A869"/>
                </a:solidFill>
              </a:rPr>
              <a:t>Evlilik</a:t>
            </a:r>
            <a:endParaRPr lang="en-US" sz="2600" b="1" dirty="0">
              <a:solidFill>
                <a:srgbClr val="44A869"/>
              </a:solidFill>
            </a:endParaRPr>
          </a:p>
        </p:txBody>
      </p:sp>
      <p:sp>
        <p:nvSpPr>
          <p:cNvPr id="4" name="Subtitle 2"/>
          <p:cNvSpPr>
            <a:spLocks noGrp="1"/>
          </p:cNvSpPr>
          <p:nvPr>
            <p:ph type="subTitle" idx="1"/>
          </p:nvPr>
        </p:nvSpPr>
        <p:spPr>
          <a:xfrm>
            <a:off x="256117" y="1345563"/>
            <a:ext cx="8336703" cy="1748056"/>
          </a:xfrm>
        </p:spPr>
        <p:txBody>
          <a:bodyPr>
            <a:noAutofit/>
          </a:bodyPr>
          <a:lstStyle/>
          <a:p>
            <a:pPr algn="l"/>
            <a:endParaRPr lang="tr-TR" sz="2000" dirty="0">
              <a:solidFill>
                <a:schemeClr val="tx1">
                  <a:lumMod val="75000"/>
                  <a:lumOff val="25000"/>
                </a:schemeClr>
              </a:solidFill>
            </a:endParaRPr>
          </a:p>
          <a:p>
            <a:pPr algn="l"/>
            <a:r>
              <a:rPr lang="en-US" sz="2000" dirty="0">
                <a:solidFill>
                  <a:schemeClr val="tx1">
                    <a:lumMod val="75000"/>
                    <a:lumOff val="25000"/>
                  </a:schemeClr>
                </a:solidFill>
              </a:rPr>
              <a:t>“</a:t>
            </a:r>
            <a:r>
              <a:rPr lang="en-US" sz="2000" b="1" dirty="0" err="1">
                <a:solidFill>
                  <a:schemeClr val="tx1">
                    <a:lumMod val="75000"/>
                    <a:lumOff val="25000"/>
                  </a:schemeClr>
                </a:solidFill>
              </a:rPr>
              <a:t>Zorla</a:t>
            </a:r>
            <a:r>
              <a:rPr lang="en-US" sz="2000" b="1" dirty="0">
                <a:solidFill>
                  <a:schemeClr val="tx1">
                    <a:lumMod val="75000"/>
                    <a:lumOff val="25000"/>
                  </a:schemeClr>
                </a:solidFill>
              </a:rPr>
              <a:t> </a:t>
            </a:r>
            <a:r>
              <a:rPr lang="en-US" sz="2000" b="1" dirty="0" err="1">
                <a:solidFill>
                  <a:schemeClr val="tx1">
                    <a:lumMod val="75000"/>
                    <a:lumOff val="25000"/>
                  </a:schemeClr>
                </a:solidFill>
              </a:rPr>
              <a:t>evlilikler</a:t>
            </a:r>
            <a:r>
              <a:rPr lang="en-US" sz="2000" dirty="0" err="1">
                <a:solidFill>
                  <a:schemeClr val="tx1">
                    <a:lumMod val="75000"/>
                    <a:lumOff val="25000"/>
                  </a:schemeClr>
                </a:solidFill>
              </a:rPr>
              <a:t>”ise</a:t>
            </a:r>
            <a:r>
              <a:rPr lang="en-US" sz="2000" dirty="0">
                <a:solidFill>
                  <a:schemeClr val="tx1">
                    <a:lumMod val="75000"/>
                    <a:lumOff val="25000"/>
                  </a:schemeClr>
                </a:solidFill>
              </a:rPr>
              <a:t>, “</a:t>
            </a:r>
            <a:r>
              <a:rPr lang="en-US" sz="2000" dirty="0" err="1">
                <a:solidFill>
                  <a:schemeClr val="tx1">
                    <a:lumMod val="75000"/>
                    <a:lumOff val="25000"/>
                  </a:schemeClr>
                </a:solidFill>
              </a:rPr>
              <a:t>taraflardan</a:t>
            </a:r>
            <a:r>
              <a:rPr lang="en-US" sz="2000" dirty="0">
                <a:solidFill>
                  <a:schemeClr val="tx1">
                    <a:lumMod val="75000"/>
                    <a:lumOff val="25000"/>
                  </a:schemeClr>
                </a:solidFill>
              </a:rPr>
              <a:t> en </a:t>
            </a:r>
            <a:r>
              <a:rPr lang="en-US" sz="2000" dirty="0" err="1">
                <a:solidFill>
                  <a:schemeClr val="tx1">
                    <a:lumMod val="75000"/>
                    <a:lumOff val="25000"/>
                  </a:schemeClr>
                </a:solidFill>
              </a:rPr>
              <a:t>az</a:t>
            </a:r>
            <a:r>
              <a:rPr lang="en-US" sz="2000" dirty="0">
                <a:solidFill>
                  <a:schemeClr val="tx1">
                    <a:lumMod val="75000"/>
                    <a:lumOff val="25000"/>
                  </a:schemeClr>
                </a:solidFill>
              </a:rPr>
              <a:t> </a:t>
            </a:r>
            <a:r>
              <a:rPr lang="en-US" sz="2000" dirty="0" err="1">
                <a:solidFill>
                  <a:schemeClr val="tx1">
                    <a:lumMod val="75000"/>
                    <a:lumOff val="25000"/>
                  </a:schemeClr>
                </a:solidFill>
              </a:rPr>
              <a:t>birinin</a:t>
            </a:r>
            <a:r>
              <a:rPr lang="en-US" sz="2000" dirty="0">
                <a:solidFill>
                  <a:schemeClr val="tx1">
                    <a:lumMod val="75000"/>
                    <a:lumOff val="25000"/>
                  </a:schemeClr>
                </a:solidFill>
              </a:rPr>
              <a:t> tam </a:t>
            </a:r>
            <a:r>
              <a:rPr lang="en-US" sz="2000" dirty="0" err="1">
                <a:solidFill>
                  <a:schemeClr val="tx1">
                    <a:lumMod val="75000"/>
                    <a:lumOff val="25000"/>
                  </a:schemeClr>
                </a:solidFill>
              </a:rPr>
              <a:t>ve</a:t>
            </a:r>
            <a:r>
              <a:rPr lang="en-US" sz="2000" dirty="0">
                <a:solidFill>
                  <a:schemeClr val="tx1">
                    <a:lumMod val="75000"/>
                    <a:lumOff val="25000"/>
                  </a:schemeClr>
                </a:solidFill>
              </a:rPr>
              <a:t> </a:t>
            </a:r>
            <a:r>
              <a:rPr lang="en-US" sz="2000" dirty="0" err="1">
                <a:solidFill>
                  <a:schemeClr val="tx1">
                    <a:lumMod val="75000"/>
                    <a:lumOff val="25000"/>
                  </a:schemeClr>
                </a:solidFill>
              </a:rPr>
              <a:t>özgür</a:t>
            </a:r>
            <a:r>
              <a:rPr lang="en-US" sz="2000" dirty="0">
                <a:solidFill>
                  <a:schemeClr val="tx1">
                    <a:lumMod val="75000"/>
                    <a:lumOff val="25000"/>
                  </a:schemeClr>
                </a:solidFill>
              </a:rPr>
              <a:t> </a:t>
            </a:r>
            <a:r>
              <a:rPr lang="en-US" sz="2000" dirty="0" err="1">
                <a:solidFill>
                  <a:schemeClr val="tx1">
                    <a:lumMod val="75000"/>
                    <a:lumOff val="25000"/>
                  </a:schemeClr>
                </a:solidFill>
              </a:rPr>
              <a:t>rızası</a:t>
            </a:r>
            <a:r>
              <a:rPr lang="en-US" sz="2000" dirty="0">
                <a:solidFill>
                  <a:schemeClr val="tx1">
                    <a:lumMod val="75000"/>
                    <a:lumOff val="25000"/>
                  </a:schemeClr>
                </a:solidFill>
              </a:rPr>
              <a:t> </a:t>
            </a:r>
            <a:r>
              <a:rPr lang="en-US" sz="2000" dirty="0" err="1">
                <a:solidFill>
                  <a:schemeClr val="tx1">
                    <a:lumMod val="75000"/>
                    <a:lumOff val="25000"/>
                  </a:schemeClr>
                </a:solidFill>
              </a:rPr>
              <a:t>olmadan</a:t>
            </a:r>
            <a:r>
              <a:rPr lang="tr-TR" sz="2000" dirty="0">
                <a:solidFill>
                  <a:schemeClr val="tx1">
                    <a:lumMod val="75000"/>
                    <a:lumOff val="25000"/>
                  </a:schemeClr>
                </a:solidFill>
              </a:rPr>
              <a:t> </a:t>
            </a:r>
            <a:r>
              <a:rPr lang="en-US" sz="2000" dirty="0" err="1">
                <a:solidFill>
                  <a:schemeClr val="tx1">
                    <a:lumMod val="75000"/>
                    <a:lumOff val="25000"/>
                  </a:schemeClr>
                </a:solidFill>
              </a:rPr>
              <a:t>yapılan</a:t>
            </a:r>
            <a:r>
              <a:rPr lang="en-US" sz="2000" dirty="0">
                <a:solidFill>
                  <a:schemeClr val="tx1">
                    <a:lumMod val="75000"/>
                    <a:lumOff val="25000"/>
                  </a:schemeClr>
                </a:solidFill>
              </a:rPr>
              <a:t> </a:t>
            </a:r>
            <a:r>
              <a:rPr lang="en-US" sz="2000" dirty="0" err="1">
                <a:solidFill>
                  <a:schemeClr val="tx1">
                    <a:lumMod val="75000"/>
                    <a:lumOff val="25000"/>
                  </a:schemeClr>
                </a:solidFill>
              </a:rPr>
              <a:t>evliliklerdir</a:t>
            </a:r>
            <a:r>
              <a:rPr lang="en-US" sz="2000" dirty="0">
                <a:solidFill>
                  <a:schemeClr val="tx1">
                    <a:lumMod val="75000"/>
                    <a:lumOff val="25000"/>
                  </a:schemeClr>
                </a:solidFill>
              </a:rPr>
              <a:t>”</a:t>
            </a:r>
            <a:endParaRPr lang="tr-TR" sz="2000" dirty="0">
              <a:solidFill>
                <a:schemeClr val="tx1">
                  <a:lumMod val="75000"/>
                  <a:lumOff val="25000"/>
                </a:schemeClr>
              </a:solidFill>
            </a:endParaRPr>
          </a:p>
          <a:p>
            <a:pPr algn="l"/>
            <a:endParaRPr lang="tr-TR" sz="2000" dirty="0">
              <a:solidFill>
                <a:schemeClr val="tx1">
                  <a:lumMod val="75000"/>
                  <a:lumOff val="25000"/>
                </a:schemeClr>
              </a:solidFill>
            </a:endParaRPr>
          </a:p>
          <a:p>
            <a:pPr algn="l"/>
            <a:r>
              <a:rPr lang="tr-TR" sz="2000" dirty="0">
                <a:solidFill>
                  <a:schemeClr val="tx1">
                    <a:lumMod val="75000"/>
                    <a:lumOff val="25000"/>
                  </a:schemeClr>
                </a:solidFill>
              </a:rPr>
              <a:t>Zorla evlilik, insan kaçakçılığı, beşik kertmesi, berdel gibi geleneksel uygulamalar, ‘kız kaçırma’, vatandaşlık almak için evlendirilme, zorla çalıştırma gibi biçimlerde olabildiği gibi; zihinsel engel gibi durumlarda karar verme yetisine sahip olmayan büyükler ile yapılan evlilikleri de kapsar. </a:t>
            </a:r>
            <a:endParaRPr lang="tr-TR" sz="2000" dirty="0" smtClean="0">
              <a:solidFill>
                <a:schemeClr val="tx1">
                  <a:lumMod val="75000"/>
                  <a:lumOff val="25000"/>
                </a:schemeClr>
              </a:solidFill>
            </a:endParaRPr>
          </a:p>
          <a:p>
            <a:pPr algn="l"/>
            <a:endParaRPr lang="tr-TR" sz="2000" dirty="0">
              <a:solidFill>
                <a:schemeClr val="tx1">
                  <a:lumMod val="75000"/>
                  <a:lumOff val="25000"/>
                </a:schemeClr>
              </a:solidFill>
            </a:endParaRPr>
          </a:p>
          <a:p>
            <a:pPr algn="l"/>
            <a:r>
              <a:rPr lang="en-US" sz="1200" dirty="0">
                <a:solidFill>
                  <a:schemeClr val="tx1">
                    <a:lumMod val="75000"/>
                    <a:lumOff val="25000"/>
                  </a:schemeClr>
                </a:solidFill>
              </a:rPr>
              <a:t> (“</a:t>
            </a:r>
            <a:r>
              <a:rPr lang="en-US" sz="1200" dirty="0" err="1">
                <a:solidFill>
                  <a:schemeClr val="tx1">
                    <a:lumMod val="75000"/>
                    <a:lumOff val="25000"/>
                  </a:schemeClr>
                </a:solidFill>
              </a:rPr>
              <a:t>Zorla</a:t>
            </a:r>
            <a:r>
              <a:rPr lang="en-US" sz="1200" dirty="0">
                <a:solidFill>
                  <a:schemeClr val="tx1">
                    <a:lumMod val="75000"/>
                    <a:lumOff val="25000"/>
                  </a:schemeClr>
                </a:solidFill>
              </a:rPr>
              <a:t> </a:t>
            </a:r>
            <a:r>
              <a:rPr lang="en-US" sz="1200" dirty="0" err="1">
                <a:solidFill>
                  <a:schemeClr val="tx1">
                    <a:lumMod val="75000"/>
                    <a:lumOff val="25000"/>
                  </a:schemeClr>
                </a:solidFill>
              </a:rPr>
              <a:t>Evlilikler</a:t>
            </a:r>
            <a:r>
              <a:rPr lang="en-US" sz="1200" dirty="0">
                <a:solidFill>
                  <a:schemeClr val="tx1">
                    <a:lumMod val="75000"/>
                    <a:lumOff val="25000"/>
                  </a:schemeClr>
                </a:solidFill>
              </a:rPr>
              <a:t> </a:t>
            </a:r>
            <a:r>
              <a:rPr lang="en-US" sz="1200" dirty="0" err="1">
                <a:solidFill>
                  <a:schemeClr val="tx1">
                    <a:lumMod val="75000"/>
                    <a:lumOff val="25000"/>
                  </a:schemeClr>
                </a:solidFill>
              </a:rPr>
              <a:t>ve</a:t>
            </a:r>
            <a:r>
              <a:rPr lang="en-US" sz="1200" dirty="0">
                <a:solidFill>
                  <a:schemeClr val="tx1">
                    <a:lumMod val="75000"/>
                    <a:lumOff val="25000"/>
                  </a:schemeClr>
                </a:solidFill>
              </a:rPr>
              <a:t> </a:t>
            </a:r>
            <a:r>
              <a:rPr lang="en-US" sz="1200" dirty="0" err="1">
                <a:solidFill>
                  <a:schemeClr val="tx1">
                    <a:lumMod val="75000"/>
                    <a:lumOff val="25000"/>
                  </a:schemeClr>
                </a:solidFill>
              </a:rPr>
              <a:t>Çocuk</a:t>
            </a:r>
            <a:r>
              <a:rPr lang="en-US" sz="1200" dirty="0">
                <a:solidFill>
                  <a:schemeClr val="tx1">
                    <a:lumMod val="75000"/>
                    <a:lumOff val="25000"/>
                  </a:schemeClr>
                </a:solidFill>
              </a:rPr>
              <a:t> </a:t>
            </a:r>
            <a:r>
              <a:rPr lang="en-US" sz="1200" dirty="0" err="1">
                <a:solidFill>
                  <a:schemeClr val="tx1">
                    <a:lumMod val="75000"/>
                    <a:lumOff val="25000"/>
                  </a:schemeClr>
                </a:solidFill>
              </a:rPr>
              <a:t>Evliliklerine</a:t>
            </a:r>
            <a:r>
              <a:rPr lang="tr-TR" sz="1200" dirty="0">
                <a:solidFill>
                  <a:schemeClr val="tx1">
                    <a:lumMod val="75000"/>
                    <a:lumOff val="25000"/>
                  </a:schemeClr>
                </a:solidFill>
              </a:rPr>
              <a:t> </a:t>
            </a:r>
            <a:r>
              <a:rPr lang="en-US" sz="1200" dirty="0" err="1">
                <a:solidFill>
                  <a:schemeClr val="tx1">
                    <a:lumMod val="75000"/>
                    <a:lumOff val="25000"/>
                  </a:schemeClr>
                </a:solidFill>
              </a:rPr>
              <a:t>İlişkin</a:t>
            </a:r>
            <a:r>
              <a:rPr lang="en-US" sz="1200" dirty="0">
                <a:solidFill>
                  <a:schemeClr val="tx1">
                    <a:lumMod val="75000"/>
                    <a:lumOff val="25000"/>
                  </a:schemeClr>
                </a:solidFill>
              </a:rPr>
              <a:t>” </a:t>
            </a:r>
            <a:r>
              <a:rPr lang="en-US" sz="1200" dirty="0" err="1">
                <a:solidFill>
                  <a:schemeClr val="tx1">
                    <a:lumMod val="75000"/>
                    <a:lumOff val="25000"/>
                  </a:schemeClr>
                </a:solidFill>
              </a:rPr>
              <a:t>Avrupa</a:t>
            </a:r>
            <a:r>
              <a:rPr lang="en-US" sz="1200" dirty="0">
                <a:solidFill>
                  <a:schemeClr val="tx1">
                    <a:lumMod val="75000"/>
                    <a:lumOff val="25000"/>
                  </a:schemeClr>
                </a:solidFill>
              </a:rPr>
              <a:t> </a:t>
            </a:r>
            <a:r>
              <a:rPr lang="en-US" sz="1200" dirty="0" err="1">
                <a:solidFill>
                  <a:schemeClr val="tx1">
                    <a:lumMod val="75000"/>
                    <a:lumOff val="25000"/>
                  </a:schemeClr>
                </a:solidFill>
              </a:rPr>
              <a:t>Konseyi</a:t>
            </a:r>
            <a:r>
              <a:rPr lang="en-US" sz="1200" dirty="0">
                <a:solidFill>
                  <a:schemeClr val="tx1">
                    <a:lumMod val="75000"/>
                    <a:lumOff val="25000"/>
                  </a:schemeClr>
                </a:solidFill>
              </a:rPr>
              <a:t> </a:t>
            </a:r>
            <a:r>
              <a:rPr lang="en-US" sz="1200" dirty="0" err="1">
                <a:solidFill>
                  <a:schemeClr val="tx1">
                    <a:lumMod val="75000"/>
                    <a:lumOff val="25000"/>
                  </a:schemeClr>
                </a:solidFill>
              </a:rPr>
              <a:t>Parlamenterler</a:t>
            </a:r>
            <a:r>
              <a:rPr lang="en-US" sz="1200" dirty="0">
                <a:solidFill>
                  <a:schemeClr val="tx1">
                    <a:lumMod val="75000"/>
                    <a:lumOff val="25000"/>
                  </a:schemeClr>
                </a:solidFill>
              </a:rPr>
              <a:t> </a:t>
            </a:r>
            <a:r>
              <a:rPr lang="en-US" sz="1200" dirty="0" err="1">
                <a:solidFill>
                  <a:schemeClr val="tx1">
                    <a:lumMod val="75000"/>
                    <a:lumOff val="25000"/>
                  </a:schemeClr>
                </a:solidFill>
              </a:rPr>
              <a:t>Meclisi</a:t>
            </a:r>
            <a:r>
              <a:rPr lang="en-US" sz="1200" dirty="0">
                <a:solidFill>
                  <a:schemeClr val="tx1">
                    <a:lumMod val="75000"/>
                    <a:lumOff val="25000"/>
                  </a:schemeClr>
                </a:solidFill>
              </a:rPr>
              <a:t> </a:t>
            </a:r>
            <a:r>
              <a:rPr lang="en-US" sz="1200" dirty="0" err="1">
                <a:solidFill>
                  <a:schemeClr val="tx1">
                    <a:lumMod val="75000"/>
                    <a:lumOff val="25000"/>
                  </a:schemeClr>
                </a:solidFill>
              </a:rPr>
              <a:t>Kararı</a:t>
            </a:r>
            <a:r>
              <a:rPr lang="en-US" sz="1200" dirty="0">
                <a:solidFill>
                  <a:schemeClr val="tx1">
                    <a:lumMod val="75000"/>
                    <a:lumOff val="25000"/>
                  </a:schemeClr>
                </a:solidFill>
              </a:rPr>
              <a:t>,</a:t>
            </a:r>
            <a:r>
              <a:rPr lang="tr-TR" sz="1200" dirty="0">
                <a:solidFill>
                  <a:schemeClr val="tx1">
                    <a:lumMod val="75000"/>
                    <a:lumOff val="25000"/>
                  </a:schemeClr>
                </a:solidFill>
              </a:rPr>
              <a:t> </a:t>
            </a:r>
            <a:r>
              <a:rPr lang="en-US" sz="1200" dirty="0">
                <a:solidFill>
                  <a:schemeClr val="tx1">
                    <a:lumMod val="75000"/>
                    <a:lumOff val="25000"/>
                  </a:schemeClr>
                </a:solidFill>
              </a:rPr>
              <a:t>2005). </a:t>
            </a:r>
            <a:endParaRPr lang="tr-TR" sz="1200" dirty="0">
              <a:solidFill>
                <a:schemeClr val="tx1">
                  <a:lumMod val="75000"/>
                  <a:lumOff val="25000"/>
                </a:schemeClr>
              </a:solidFill>
            </a:endParaRPr>
          </a:p>
        </p:txBody>
      </p:sp>
    </p:spTree>
    <p:extLst>
      <p:ext uri="{BB962C8B-B14F-4D97-AF65-F5344CB8AC3E}">
        <p14:creationId xmlns:p14="http://schemas.microsoft.com/office/powerpoint/2010/main" val="4040024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err="1" smtClean="0">
                <a:solidFill>
                  <a:srgbClr val="44A869"/>
                </a:solidFill>
              </a:rPr>
              <a:t>Çocuk</a:t>
            </a:r>
            <a:r>
              <a:rPr lang="en-US" sz="2600" b="1" dirty="0" smtClean="0">
                <a:solidFill>
                  <a:srgbClr val="44A869"/>
                </a:solidFill>
              </a:rPr>
              <a:t> </a:t>
            </a:r>
            <a:r>
              <a:rPr lang="en-US" sz="2600" b="1" dirty="0" err="1" smtClean="0">
                <a:solidFill>
                  <a:srgbClr val="44A869"/>
                </a:solidFill>
              </a:rPr>
              <a:t>Evlilikleri</a:t>
            </a:r>
            <a:r>
              <a:rPr lang="en-US" sz="2600" b="1" dirty="0" smtClean="0">
                <a:solidFill>
                  <a:srgbClr val="44A869"/>
                </a:solidFill>
              </a:rPr>
              <a:t> </a:t>
            </a:r>
            <a:r>
              <a:rPr lang="en-US" sz="2600" b="1" dirty="0" err="1" smtClean="0">
                <a:solidFill>
                  <a:srgbClr val="44A869"/>
                </a:solidFill>
              </a:rPr>
              <a:t>Nedir</a:t>
            </a:r>
            <a:r>
              <a:rPr lang="en-US" sz="2600" b="1" dirty="0" smtClean="0">
                <a:solidFill>
                  <a:srgbClr val="44A869"/>
                </a:solidFill>
              </a:rPr>
              <a:t>?</a:t>
            </a:r>
            <a:endParaRPr lang="en-US" sz="2600" b="1" dirty="0">
              <a:solidFill>
                <a:srgbClr val="44A869"/>
              </a:solidFill>
            </a:endParaRPr>
          </a:p>
        </p:txBody>
      </p:sp>
      <p:sp>
        <p:nvSpPr>
          <p:cNvPr id="4" name="Subtitle 2"/>
          <p:cNvSpPr>
            <a:spLocks noGrp="1"/>
          </p:cNvSpPr>
          <p:nvPr>
            <p:ph type="subTitle" idx="1"/>
          </p:nvPr>
        </p:nvSpPr>
        <p:spPr>
          <a:xfrm>
            <a:off x="4824248" y="1345562"/>
            <a:ext cx="3768572" cy="3814813"/>
          </a:xfrm>
        </p:spPr>
        <p:txBody>
          <a:bodyPr>
            <a:noAutofit/>
          </a:bodyPr>
          <a:lstStyle/>
          <a:p>
            <a:pPr algn="l"/>
            <a:endParaRPr lang="tr-TR" sz="2000" b="1" dirty="0" smtClean="0">
              <a:solidFill>
                <a:schemeClr val="tx1">
                  <a:lumMod val="75000"/>
                  <a:lumOff val="25000"/>
                </a:schemeClr>
              </a:solidFill>
            </a:endParaRPr>
          </a:p>
          <a:p>
            <a:pPr algn="l"/>
            <a:r>
              <a:rPr lang="tr-TR" sz="2000" b="1" dirty="0" smtClean="0">
                <a:solidFill>
                  <a:schemeClr val="tx1">
                    <a:lumMod val="75000"/>
                    <a:lumOff val="25000"/>
                  </a:schemeClr>
                </a:solidFill>
              </a:rPr>
              <a:t>Taraflardan </a:t>
            </a:r>
            <a:r>
              <a:rPr lang="tr-TR" sz="2000" b="1" dirty="0">
                <a:solidFill>
                  <a:schemeClr val="tx1">
                    <a:lumMod val="75000"/>
                    <a:lumOff val="25000"/>
                  </a:schemeClr>
                </a:solidFill>
              </a:rPr>
              <a:t>birinin (veya her ikisinin de) çocuk olduğu, resmi veya resmi olmayan her türlü ‘</a:t>
            </a:r>
            <a:r>
              <a:rPr lang="tr-TR" sz="2000" b="1" dirty="0" err="1">
                <a:solidFill>
                  <a:schemeClr val="tx1">
                    <a:lumMod val="75000"/>
                    <a:lumOff val="25000"/>
                  </a:schemeClr>
                </a:solidFill>
              </a:rPr>
              <a:t>evlilik’tir</a:t>
            </a:r>
            <a:r>
              <a:rPr lang="tr-TR" sz="2000" b="1" dirty="0">
                <a:solidFill>
                  <a:schemeClr val="tx1">
                    <a:lumMod val="75000"/>
                    <a:lumOff val="25000"/>
                  </a:schemeClr>
                </a:solidFill>
              </a:rPr>
              <a:t>. </a:t>
            </a:r>
          </a:p>
          <a:p>
            <a:pPr algn="l"/>
            <a:endParaRPr lang="tr-TR" sz="2000" dirty="0">
              <a:solidFill>
                <a:schemeClr val="tx1">
                  <a:lumMod val="75000"/>
                  <a:lumOff val="25000"/>
                </a:schemeClr>
              </a:solidFill>
            </a:endParaRPr>
          </a:p>
          <a:p>
            <a:pPr algn="l"/>
            <a:r>
              <a:rPr lang="tr-TR" sz="2000" dirty="0">
                <a:solidFill>
                  <a:schemeClr val="tx1">
                    <a:lumMod val="75000"/>
                    <a:lumOff val="25000"/>
                  </a:schemeClr>
                </a:solidFill>
              </a:rPr>
              <a:t>Çocuk: 18 yaşından küçük tüm bireyler</a:t>
            </a:r>
          </a:p>
          <a:p>
            <a:pPr algn="l"/>
            <a:r>
              <a:rPr lang="tr-TR" sz="2000" dirty="0">
                <a:solidFill>
                  <a:schemeClr val="tx1">
                    <a:lumMod val="75000"/>
                    <a:lumOff val="25000"/>
                  </a:schemeClr>
                </a:solidFill>
              </a:rPr>
              <a:t>Evlilik: </a:t>
            </a:r>
            <a:r>
              <a:rPr lang="en-US" sz="2000" dirty="0" err="1">
                <a:solidFill>
                  <a:schemeClr val="tx1">
                    <a:lumMod val="75000"/>
                    <a:lumOff val="25000"/>
                  </a:schemeClr>
                </a:solidFill>
              </a:rPr>
              <a:t>resmi</a:t>
            </a:r>
            <a:r>
              <a:rPr lang="en-US" sz="2000" dirty="0">
                <a:solidFill>
                  <a:schemeClr val="tx1">
                    <a:lumMod val="75000"/>
                    <a:lumOff val="25000"/>
                  </a:schemeClr>
                </a:solidFill>
              </a:rPr>
              <a:t> </a:t>
            </a:r>
            <a:r>
              <a:rPr lang="en-US" sz="2000" dirty="0" err="1">
                <a:solidFill>
                  <a:schemeClr val="tx1">
                    <a:lumMod val="75000"/>
                    <a:lumOff val="25000"/>
                  </a:schemeClr>
                </a:solidFill>
              </a:rPr>
              <a:t>kayıt</a:t>
            </a:r>
            <a:r>
              <a:rPr lang="en-US" sz="2000" dirty="0">
                <a:solidFill>
                  <a:schemeClr val="tx1">
                    <a:lumMod val="75000"/>
                    <a:lumOff val="25000"/>
                  </a:schemeClr>
                </a:solidFill>
              </a:rPr>
              <a:t> </a:t>
            </a:r>
            <a:r>
              <a:rPr lang="en-US" sz="2000" dirty="0" err="1">
                <a:solidFill>
                  <a:schemeClr val="tx1">
                    <a:lumMod val="75000"/>
                    <a:lumOff val="25000"/>
                  </a:schemeClr>
                </a:solidFill>
              </a:rPr>
              <a:t>ile</a:t>
            </a:r>
            <a:r>
              <a:rPr lang="en-US" sz="2000" dirty="0">
                <a:solidFill>
                  <a:schemeClr val="tx1">
                    <a:lumMod val="75000"/>
                    <a:lumOff val="25000"/>
                  </a:schemeClr>
                </a:solidFill>
              </a:rPr>
              <a:t> </a:t>
            </a:r>
            <a:r>
              <a:rPr lang="en-US" sz="2000" dirty="0" err="1">
                <a:solidFill>
                  <a:schemeClr val="tx1">
                    <a:lumMod val="75000"/>
                    <a:lumOff val="25000"/>
                  </a:schemeClr>
                </a:solidFill>
              </a:rPr>
              <a:t>ve</a:t>
            </a:r>
            <a:r>
              <a:rPr lang="en-US" sz="2000" dirty="0">
                <a:solidFill>
                  <a:schemeClr val="tx1">
                    <a:lumMod val="75000"/>
                    <a:lumOff val="25000"/>
                  </a:schemeClr>
                </a:solidFill>
              </a:rPr>
              <a:t> </a:t>
            </a:r>
            <a:r>
              <a:rPr lang="en-US" sz="2000" dirty="0" err="1">
                <a:solidFill>
                  <a:schemeClr val="tx1">
                    <a:lumMod val="75000"/>
                    <a:lumOff val="25000"/>
                  </a:schemeClr>
                </a:solidFill>
              </a:rPr>
              <a:t>resmi</a:t>
            </a:r>
            <a:r>
              <a:rPr lang="en-US" sz="2000" dirty="0">
                <a:solidFill>
                  <a:schemeClr val="tx1">
                    <a:lumMod val="75000"/>
                    <a:lumOff val="25000"/>
                  </a:schemeClr>
                </a:solidFill>
              </a:rPr>
              <a:t> </a:t>
            </a:r>
            <a:r>
              <a:rPr lang="en-US" sz="2000" dirty="0" err="1">
                <a:solidFill>
                  <a:schemeClr val="tx1">
                    <a:lumMod val="75000"/>
                    <a:lumOff val="25000"/>
                  </a:schemeClr>
                </a:solidFill>
              </a:rPr>
              <a:t>kayıt</a:t>
            </a:r>
            <a:r>
              <a:rPr lang="en-US" sz="2000" dirty="0">
                <a:solidFill>
                  <a:schemeClr val="tx1">
                    <a:lumMod val="75000"/>
                    <a:lumOff val="25000"/>
                  </a:schemeClr>
                </a:solidFill>
              </a:rPr>
              <a:t> </a:t>
            </a:r>
            <a:r>
              <a:rPr lang="en-US" sz="2000" dirty="0" err="1">
                <a:solidFill>
                  <a:schemeClr val="tx1">
                    <a:lumMod val="75000"/>
                    <a:lumOff val="25000"/>
                  </a:schemeClr>
                </a:solidFill>
              </a:rPr>
              <a:t>olmadan</a:t>
            </a:r>
            <a:r>
              <a:rPr lang="en-US" sz="2000" dirty="0">
                <a:solidFill>
                  <a:schemeClr val="tx1">
                    <a:lumMod val="75000"/>
                    <a:lumOff val="25000"/>
                  </a:schemeClr>
                </a:solidFill>
              </a:rPr>
              <a:t> </a:t>
            </a:r>
            <a:r>
              <a:rPr lang="en-US" sz="2000" dirty="0" err="1">
                <a:solidFill>
                  <a:schemeClr val="tx1">
                    <a:lumMod val="75000"/>
                    <a:lumOff val="25000"/>
                  </a:schemeClr>
                </a:solidFill>
              </a:rPr>
              <a:t>ve</a:t>
            </a:r>
            <a:r>
              <a:rPr lang="en-US" sz="2000" dirty="0">
                <a:solidFill>
                  <a:schemeClr val="tx1">
                    <a:lumMod val="75000"/>
                    <a:lumOff val="25000"/>
                  </a:schemeClr>
                </a:solidFill>
              </a:rPr>
              <a:t> </a:t>
            </a:r>
            <a:r>
              <a:rPr lang="en-US" sz="2000" dirty="0" err="1">
                <a:solidFill>
                  <a:schemeClr val="tx1">
                    <a:lumMod val="75000"/>
                    <a:lumOff val="25000"/>
                  </a:schemeClr>
                </a:solidFill>
              </a:rPr>
              <a:t>medeni</a:t>
            </a:r>
            <a:r>
              <a:rPr lang="en-US" sz="2000" dirty="0">
                <a:solidFill>
                  <a:schemeClr val="tx1">
                    <a:lumMod val="75000"/>
                    <a:lumOff val="25000"/>
                  </a:schemeClr>
                </a:solidFill>
              </a:rPr>
              <a:t>, </a:t>
            </a:r>
            <a:r>
              <a:rPr lang="en-US" sz="2000" dirty="0" err="1">
                <a:solidFill>
                  <a:schemeClr val="tx1">
                    <a:lumMod val="75000"/>
                    <a:lumOff val="25000"/>
                  </a:schemeClr>
                </a:solidFill>
              </a:rPr>
              <a:t>dini</a:t>
            </a:r>
            <a:r>
              <a:rPr lang="en-US" sz="2000" dirty="0">
                <a:solidFill>
                  <a:schemeClr val="tx1">
                    <a:lumMod val="75000"/>
                    <a:lumOff val="25000"/>
                  </a:schemeClr>
                </a:solidFill>
              </a:rPr>
              <a:t> </a:t>
            </a:r>
            <a:r>
              <a:rPr lang="en-US" sz="2000" dirty="0" err="1">
                <a:solidFill>
                  <a:schemeClr val="tx1">
                    <a:lumMod val="75000"/>
                    <a:lumOff val="25000"/>
                  </a:schemeClr>
                </a:solidFill>
              </a:rPr>
              <a:t>veya</a:t>
            </a:r>
            <a:r>
              <a:rPr lang="en-US" sz="2000" dirty="0">
                <a:solidFill>
                  <a:schemeClr val="tx1">
                    <a:lumMod val="75000"/>
                    <a:lumOff val="25000"/>
                  </a:schemeClr>
                </a:solidFill>
              </a:rPr>
              <a:t> </a:t>
            </a:r>
            <a:r>
              <a:rPr lang="en-US" sz="2000" dirty="0" err="1">
                <a:solidFill>
                  <a:schemeClr val="tx1">
                    <a:lumMod val="75000"/>
                    <a:lumOff val="25000"/>
                  </a:schemeClr>
                </a:solidFill>
              </a:rPr>
              <a:t>geleneksel</a:t>
            </a:r>
            <a:r>
              <a:rPr lang="en-US" sz="2000" dirty="0">
                <a:solidFill>
                  <a:schemeClr val="tx1">
                    <a:lumMod val="75000"/>
                    <a:lumOff val="25000"/>
                  </a:schemeClr>
                </a:solidFill>
              </a:rPr>
              <a:t> </a:t>
            </a:r>
            <a:r>
              <a:rPr lang="tr-TR" sz="2000" noProof="1">
                <a:solidFill>
                  <a:schemeClr val="tx1">
                    <a:lumMod val="75000"/>
                    <a:lumOff val="25000"/>
                  </a:schemeClr>
                </a:solidFill>
              </a:rPr>
              <a:t>kanunlar</a:t>
            </a:r>
            <a:r>
              <a:rPr lang="en-US" sz="2000" dirty="0">
                <a:solidFill>
                  <a:schemeClr val="tx1">
                    <a:lumMod val="75000"/>
                    <a:lumOff val="25000"/>
                  </a:schemeClr>
                </a:solidFill>
              </a:rPr>
              <a:t> </a:t>
            </a:r>
            <a:r>
              <a:rPr lang="en-US" sz="2000" dirty="0" err="1">
                <a:solidFill>
                  <a:schemeClr val="tx1">
                    <a:lumMod val="75000"/>
                    <a:lumOff val="25000"/>
                  </a:schemeClr>
                </a:solidFill>
              </a:rPr>
              <a:t>altında</a:t>
            </a:r>
            <a:r>
              <a:rPr lang="en-US" sz="2000" dirty="0">
                <a:solidFill>
                  <a:schemeClr val="tx1">
                    <a:lumMod val="75000"/>
                    <a:lumOff val="25000"/>
                  </a:schemeClr>
                </a:solidFill>
              </a:rPr>
              <a:t> </a:t>
            </a:r>
            <a:r>
              <a:rPr lang="en-US" sz="2000" dirty="0" err="1">
                <a:solidFill>
                  <a:schemeClr val="tx1">
                    <a:lumMod val="75000"/>
                    <a:lumOff val="25000"/>
                  </a:schemeClr>
                </a:solidFill>
              </a:rPr>
              <a:t>gerçekleşebilen</a:t>
            </a:r>
            <a:r>
              <a:rPr lang="en-US" sz="2000" dirty="0">
                <a:solidFill>
                  <a:schemeClr val="tx1">
                    <a:lumMod val="75000"/>
                    <a:lumOff val="25000"/>
                  </a:schemeClr>
                </a:solidFill>
              </a:rPr>
              <a:t> </a:t>
            </a:r>
            <a:r>
              <a:rPr lang="en-US" sz="2000" dirty="0" err="1">
                <a:solidFill>
                  <a:schemeClr val="tx1">
                    <a:lumMod val="75000"/>
                    <a:lumOff val="25000"/>
                  </a:schemeClr>
                </a:solidFill>
              </a:rPr>
              <a:t>evlilikle</a:t>
            </a:r>
            <a:r>
              <a:rPr lang="tr-TR" sz="2000" dirty="0">
                <a:solidFill>
                  <a:schemeClr val="tx1">
                    <a:lumMod val="75000"/>
                    <a:lumOff val="25000"/>
                  </a:schemeClr>
                </a:solidFill>
              </a:rPr>
              <a:t>r</a:t>
            </a:r>
            <a:endParaRPr lang="en-US" sz="2000" dirty="0">
              <a:solidFill>
                <a:schemeClr val="tx1">
                  <a:lumMod val="75000"/>
                  <a:lumOff val="25000"/>
                </a:schemeClr>
              </a:solidFill>
            </a:endParaRPr>
          </a:p>
        </p:txBody>
      </p:sp>
      <p:pic>
        <p:nvPicPr>
          <p:cNvPr id="5" name="Picture 4" descr="_MG_5094.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9949" y="1858348"/>
            <a:ext cx="4284350" cy="2856233"/>
          </a:xfrm>
          <a:prstGeom prst="rect">
            <a:avLst/>
          </a:prstGeom>
        </p:spPr>
      </p:pic>
      <p:sp>
        <p:nvSpPr>
          <p:cNvPr id="7" name="Rectangle 6"/>
          <p:cNvSpPr/>
          <p:nvPr/>
        </p:nvSpPr>
        <p:spPr>
          <a:xfrm>
            <a:off x="256120" y="4445210"/>
            <a:ext cx="1975221" cy="215444"/>
          </a:xfrm>
          <a:prstGeom prst="rect">
            <a:avLst/>
          </a:prstGeom>
        </p:spPr>
        <p:txBody>
          <a:bodyPr wrap="none">
            <a:spAutoFit/>
          </a:bodyPr>
          <a:lstStyle/>
          <a:p>
            <a:pPr>
              <a:spcAft>
                <a:spcPts val="0"/>
              </a:spcAft>
            </a:pPr>
            <a:r>
              <a:rPr lang="en-US" sz="800" i="1" dirty="0">
                <a:solidFill>
                  <a:schemeClr val="bg1"/>
                </a:solidFill>
                <a:ea typeface="Calibri" panose="020F0502020204030204" pitchFamily="34" charset="0"/>
                <a:cs typeface="Times New Roman" panose="02020603050405020304" pitchFamily="18" charset="0"/>
              </a:rPr>
              <a:t>@UNICEF </a:t>
            </a:r>
            <a:r>
              <a:rPr lang="en-US" sz="800" i="1" dirty="0" smtClean="0">
                <a:solidFill>
                  <a:schemeClr val="bg1"/>
                </a:solidFill>
                <a:ea typeface="Calibri" panose="020F0502020204030204" pitchFamily="34" charset="0"/>
                <a:cs typeface="Times New Roman" panose="02020603050405020304" pitchFamily="18" charset="0"/>
              </a:rPr>
              <a:t>- </a:t>
            </a:r>
            <a:r>
              <a:rPr lang="en-US" sz="800" i="1" dirty="0">
                <a:solidFill>
                  <a:schemeClr val="bg1"/>
                </a:solidFill>
                <a:ea typeface="Calibri" panose="020F0502020204030204" pitchFamily="34" charset="0"/>
                <a:cs typeface="Times New Roman" panose="02020603050405020304" pitchFamily="18" charset="0"/>
              </a:rPr>
              <a:t>Ankara Turkey 2016 - </a:t>
            </a:r>
            <a:r>
              <a:rPr lang="en-US" sz="800" i="1" dirty="0" err="1">
                <a:solidFill>
                  <a:schemeClr val="bg1"/>
                </a:solidFill>
                <a:ea typeface="Calibri" panose="020F0502020204030204" pitchFamily="34" charset="0"/>
                <a:cs typeface="Times New Roman" panose="02020603050405020304" pitchFamily="18" charset="0"/>
              </a:rPr>
              <a:t>Feyzioğlu</a:t>
            </a:r>
            <a:endParaRPr lang="en-US" sz="800" i="1" dirty="0">
              <a:solidFill>
                <a:schemeClr val="bg1"/>
              </a:solidFill>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399637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err="1" smtClean="0">
                <a:solidFill>
                  <a:srgbClr val="44A869"/>
                </a:solidFill>
              </a:rPr>
              <a:t>Çocuk</a:t>
            </a:r>
            <a:r>
              <a:rPr lang="en-US" sz="2600" b="1" dirty="0" smtClean="0">
                <a:solidFill>
                  <a:srgbClr val="44A869"/>
                </a:solidFill>
              </a:rPr>
              <a:t> </a:t>
            </a:r>
            <a:r>
              <a:rPr lang="en-US" sz="2600" b="1" dirty="0" err="1" smtClean="0">
                <a:solidFill>
                  <a:srgbClr val="44A869"/>
                </a:solidFill>
              </a:rPr>
              <a:t>Kimdir</a:t>
            </a:r>
            <a:r>
              <a:rPr lang="en-US" sz="2600" b="1" dirty="0" smtClean="0">
                <a:solidFill>
                  <a:srgbClr val="44A869"/>
                </a:solidFill>
              </a:rPr>
              <a:t>?</a:t>
            </a:r>
            <a:endParaRPr lang="en-US" sz="2600" b="1" dirty="0">
              <a:solidFill>
                <a:srgbClr val="44A869"/>
              </a:solidFill>
            </a:endParaRPr>
          </a:p>
        </p:txBody>
      </p:sp>
      <p:sp>
        <p:nvSpPr>
          <p:cNvPr id="4" name="Subtitle 2"/>
          <p:cNvSpPr>
            <a:spLocks noGrp="1"/>
          </p:cNvSpPr>
          <p:nvPr>
            <p:ph type="subTitle" idx="1"/>
          </p:nvPr>
        </p:nvSpPr>
        <p:spPr>
          <a:xfrm>
            <a:off x="256117" y="1345563"/>
            <a:ext cx="8336703" cy="1748056"/>
          </a:xfrm>
        </p:spPr>
        <p:txBody>
          <a:bodyPr>
            <a:noAutofit/>
          </a:bodyPr>
          <a:lstStyle/>
          <a:p>
            <a:pPr algn="l"/>
            <a:endParaRPr lang="en-US" sz="2000" dirty="0" smtClean="0">
              <a:solidFill>
                <a:schemeClr val="tx1">
                  <a:lumMod val="75000"/>
                  <a:lumOff val="25000"/>
                </a:schemeClr>
              </a:solidFill>
            </a:endParaRPr>
          </a:p>
          <a:p>
            <a:pPr algn="l"/>
            <a:r>
              <a:rPr lang="en-US" sz="2000" dirty="0" err="1" smtClean="0">
                <a:solidFill>
                  <a:schemeClr val="tx1">
                    <a:lumMod val="75000"/>
                    <a:lumOff val="25000"/>
                  </a:schemeClr>
                </a:solidFill>
              </a:rPr>
              <a:t>Çocuk</a:t>
            </a:r>
            <a:r>
              <a:rPr lang="en-US" sz="2000" dirty="0" smtClean="0">
                <a:solidFill>
                  <a:schemeClr val="tx1">
                    <a:lumMod val="75000"/>
                    <a:lumOff val="25000"/>
                  </a:schemeClr>
                </a:solidFill>
              </a:rPr>
              <a:t> </a:t>
            </a:r>
            <a:r>
              <a:rPr lang="en-US" sz="2000" dirty="0" err="1">
                <a:solidFill>
                  <a:schemeClr val="tx1">
                    <a:lumMod val="75000"/>
                    <a:lumOff val="25000"/>
                  </a:schemeClr>
                </a:solidFill>
              </a:rPr>
              <a:t>Haklarına</a:t>
            </a:r>
            <a:r>
              <a:rPr lang="en-US" sz="2000" dirty="0">
                <a:solidFill>
                  <a:schemeClr val="tx1">
                    <a:lumMod val="75000"/>
                    <a:lumOff val="25000"/>
                  </a:schemeClr>
                </a:solidFill>
              </a:rPr>
              <a:t> </a:t>
            </a:r>
            <a:r>
              <a:rPr lang="en-US" sz="2000" dirty="0" err="1">
                <a:solidFill>
                  <a:schemeClr val="tx1">
                    <a:lumMod val="75000"/>
                    <a:lumOff val="25000"/>
                  </a:schemeClr>
                </a:solidFill>
              </a:rPr>
              <a:t>Dair</a:t>
            </a:r>
            <a:r>
              <a:rPr lang="en-US" sz="2000" dirty="0">
                <a:solidFill>
                  <a:schemeClr val="tx1">
                    <a:lumMod val="75000"/>
                    <a:lumOff val="25000"/>
                  </a:schemeClr>
                </a:solidFill>
              </a:rPr>
              <a:t> </a:t>
            </a:r>
            <a:r>
              <a:rPr lang="en-US" sz="2000" dirty="0" err="1">
                <a:solidFill>
                  <a:schemeClr val="tx1">
                    <a:lumMod val="75000"/>
                    <a:lumOff val="25000"/>
                  </a:schemeClr>
                </a:solidFill>
              </a:rPr>
              <a:t>Sözleşme</a:t>
            </a:r>
            <a:r>
              <a:rPr lang="en-US" sz="2000" dirty="0">
                <a:solidFill>
                  <a:schemeClr val="tx1">
                    <a:lumMod val="75000"/>
                    <a:lumOff val="25000"/>
                  </a:schemeClr>
                </a:solidFill>
              </a:rPr>
              <a:t>, </a:t>
            </a:r>
            <a:r>
              <a:rPr lang="en-US" sz="2000" dirty="0" err="1">
                <a:solidFill>
                  <a:schemeClr val="tx1">
                    <a:lumMod val="75000"/>
                    <a:lumOff val="25000"/>
                  </a:schemeClr>
                </a:solidFill>
              </a:rPr>
              <a:t>Madde</a:t>
            </a:r>
            <a:r>
              <a:rPr lang="en-US" sz="2000" dirty="0">
                <a:solidFill>
                  <a:schemeClr val="tx1">
                    <a:lumMod val="75000"/>
                    <a:lumOff val="25000"/>
                  </a:schemeClr>
                </a:solidFill>
              </a:rPr>
              <a:t> 1 ‘</a:t>
            </a:r>
            <a:r>
              <a:rPr lang="en-US" sz="2000" dirty="0" err="1">
                <a:solidFill>
                  <a:schemeClr val="tx1">
                    <a:lumMod val="75000"/>
                    <a:lumOff val="25000"/>
                  </a:schemeClr>
                </a:solidFill>
              </a:rPr>
              <a:t>Çocuğa</a:t>
            </a:r>
            <a:r>
              <a:rPr lang="en-US" sz="2000" dirty="0">
                <a:solidFill>
                  <a:schemeClr val="tx1">
                    <a:lumMod val="75000"/>
                    <a:lumOff val="25000"/>
                  </a:schemeClr>
                </a:solidFill>
              </a:rPr>
              <a:t> </a:t>
            </a:r>
            <a:r>
              <a:rPr lang="en-US" sz="2000" dirty="0" err="1">
                <a:solidFill>
                  <a:schemeClr val="tx1">
                    <a:lumMod val="75000"/>
                    <a:lumOff val="25000"/>
                  </a:schemeClr>
                </a:solidFill>
              </a:rPr>
              <a:t>uygulanabilecek</a:t>
            </a:r>
            <a:r>
              <a:rPr lang="en-US" sz="2000" dirty="0">
                <a:solidFill>
                  <a:schemeClr val="tx1">
                    <a:lumMod val="75000"/>
                    <a:lumOff val="25000"/>
                  </a:schemeClr>
                </a:solidFill>
              </a:rPr>
              <a:t> </a:t>
            </a:r>
            <a:r>
              <a:rPr lang="en-US" sz="2000" dirty="0" err="1">
                <a:solidFill>
                  <a:schemeClr val="tx1">
                    <a:lumMod val="75000"/>
                    <a:lumOff val="25000"/>
                  </a:schemeClr>
                </a:solidFill>
              </a:rPr>
              <a:t>olan</a:t>
            </a:r>
            <a:r>
              <a:rPr lang="en-US" sz="2000" dirty="0">
                <a:solidFill>
                  <a:schemeClr val="tx1">
                    <a:lumMod val="75000"/>
                    <a:lumOff val="25000"/>
                  </a:schemeClr>
                </a:solidFill>
              </a:rPr>
              <a:t> </a:t>
            </a:r>
            <a:r>
              <a:rPr lang="en-US" sz="2000" dirty="0" err="1">
                <a:solidFill>
                  <a:schemeClr val="tx1">
                    <a:lumMod val="75000"/>
                    <a:lumOff val="25000"/>
                  </a:schemeClr>
                </a:solidFill>
              </a:rPr>
              <a:t>kanuna</a:t>
            </a:r>
            <a:r>
              <a:rPr lang="en-US" sz="2000" dirty="0">
                <a:solidFill>
                  <a:schemeClr val="tx1">
                    <a:lumMod val="75000"/>
                    <a:lumOff val="25000"/>
                  </a:schemeClr>
                </a:solidFill>
              </a:rPr>
              <a:t> </a:t>
            </a:r>
            <a:r>
              <a:rPr lang="en-US" sz="2000" dirty="0" err="1">
                <a:solidFill>
                  <a:schemeClr val="tx1">
                    <a:lumMod val="75000"/>
                    <a:lumOff val="25000"/>
                  </a:schemeClr>
                </a:solidFill>
              </a:rPr>
              <a:t>göre</a:t>
            </a:r>
            <a:r>
              <a:rPr lang="en-US" sz="2000" dirty="0">
                <a:solidFill>
                  <a:schemeClr val="tx1">
                    <a:lumMod val="75000"/>
                    <a:lumOff val="25000"/>
                  </a:schemeClr>
                </a:solidFill>
              </a:rPr>
              <a:t> </a:t>
            </a:r>
            <a:r>
              <a:rPr lang="en-US" sz="2000" dirty="0" err="1">
                <a:solidFill>
                  <a:schemeClr val="tx1">
                    <a:lumMod val="75000"/>
                    <a:lumOff val="25000"/>
                  </a:schemeClr>
                </a:solidFill>
              </a:rPr>
              <a:t>daha</a:t>
            </a:r>
            <a:r>
              <a:rPr lang="en-US" sz="2000" dirty="0">
                <a:solidFill>
                  <a:schemeClr val="tx1">
                    <a:lumMod val="75000"/>
                    <a:lumOff val="25000"/>
                  </a:schemeClr>
                </a:solidFill>
              </a:rPr>
              <a:t> </a:t>
            </a:r>
            <a:r>
              <a:rPr lang="en-US" sz="2000" dirty="0" err="1">
                <a:solidFill>
                  <a:schemeClr val="tx1">
                    <a:lumMod val="75000"/>
                    <a:lumOff val="25000"/>
                  </a:schemeClr>
                </a:solidFill>
              </a:rPr>
              <a:t>erken</a:t>
            </a:r>
            <a:r>
              <a:rPr lang="en-US" sz="2000" dirty="0">
                <a:solidFill>
                  <a:schemeClr val="tx1">
                    <a:lumMod val="75000"/>
                    <a:lumOff val="25000"/>
                  </a:schemeClr>
                </a:solidFill>
              </a:rPr>
              <a:t> </a:t>
            </a:r>
            <a:r>
              <a:rPr lang="en-US" sz="2000" dirty="0" err="1">
                <a:solidFill>
                  <a:schemeClr val="tx1">
                    <a:lumMod val="75000"/>
                    <a:lumOff val="25000"/>
                  </a:schemeClr>
                </a:solidFill>
              </a:rPr>
              <a:t>yaşta</a:t>
            </a:r>
            <a:r>
              <a:rPr lang="en-US" sz="2000" dirty="0">
                <a:solidFill>
                  <a:schemeClr val="tx1">
                    <a:lumMod val="75000"/>
                    <a:lumOff val="25000"/>
                  </a:schemeClr>
                </a:solidFill>
              </a:rPr>
              <a:t> </a:t>
            </a:r>
            <a:r>
              <a:rPr lang="en-US" sz="2000" dirty="0" err="1">
                <a:solidFill>
                  <a:schemeClr val="tx1">
                    <a:lumMod val="75000"/>
                    <a:lumOff val="25000"/>
                  </a:schemeClr>
                </a:solidFill>
              </a:rPr>
              <a:t>reşit</a:t>
            </a:r>
            <a:r>
              <a:rPr lang="en-US" sz="2000" dirty="0">
                <a:solidFill>
                  <a:schemeClr val="tx1">
                    <a:lumMod val="75000"/>
                    <a:lumOff val="25000"/>
                  </a:schemeClr>
                </a:solidFill>
              </a:rPr>
              <a:t> </a:t>
            </a:r>
            <a:r>
              <a:rPr lang="en-US" sz="2000" dirty="0" err="1">
                <a:solidFill>
                  <a:schemeClr val="tx1">
                    <a:lumMod val="75000"/>
                    <a:lumOff val="25000"/>
                  </a:schemeClr>
                </a:solidFill>
              </a:rPr>
              <a:t>olma</a:t>
            </a:r>
            <a:r>
              <a:rPr lang="en-US" sz="2000" dirty="0">
                <a:solidFill>
                  <a:schemeClr val="tx1">
                    <a:lumMod val="75000"/>
                    <a:lumOff val="25000"/>
                  </a:schemeClr>
                </a:solidFill>
              </a:rPr>
              <a:t> </a:t>
            </a:r>
            <a:r>
              <a:rPr lang="en-US" sz="2000" dirty="0" err="1">
                <a:solidFill>
                  <a:schemeClr val="tx1">
                    <a:lumMod val="75000"/>
                    <a:lumOff val="25000"/>
                  </a:schemeClr>
                </a:solidFill>
              </a:rPr>
              <a:t>durumu</a:t>
            </a:r>
            <a:r>
              <a:rPr lang="en-US" sz="2000" dirty="0">
                <a:solidFill>
                  <a:schemeClr val="tx1">
                    <a:lumMod val="75000"/>
                    <a:lumOff val="25000"/>
                  </a:schemeClr>
                </a:solidFill>
              </a:rPr>
              <a:t> </a:t>
            </a:r>
            <a:r>
              <a:rPr lang="en-US" sz="2000" dirty="0" err="1">
                <a:solidFill>
                  <a:schemeClr val="tx1">
                    <a:lumMod val="75000"/>
                    <a:lumOff val="25000"/>
                  </a:schemeClr>
                </a:solidFill>
              </a:rPr>
              <a:t>hariç</a:t>
            </a:r>
            <a:r>
              <a:rPr lang="en-US" sz="2000" dirty="0">
                <a:solidFill>
                  <a:schemeClr val="tx1">
                    <a:lumMod val="75000"/>
                    <a:lumOff val="25000"/>
                  </a:schemeClr>
                </a:solidFill>
              </a:rPr>
              <a:t>, on </a:t>
            </a:r>
            <a:r>
              <a:rPr lang="en-US" sz="2000" dirty="0" err="1">
                <a:solidFill>
                  <a:schemeClr val="tx1">
                    <a:lumMod val="75000"/>
                    <a:lumOff val="25000"/>
                  </a:schemeClr>
                </a:solidFill>
              </a:rPr>
              <a:t>sekiz</a:t>
            </a:r>
            <a:r>
              <a:rPr lang="en-US" sz="2000" dirty="0">
                <a:solidFill>
                  <a:schemeClr val="tx1">
                    <a:lumMod val="75000"/>
                    <a:lumOff val="25000"/>
                  </a:schemeClr>
                </a:solidFill>
              </a:rPr>
              <a:t> </a:t>
            </a:r>
            <a:r>
              <a:rPr lang="en-US" sz="2000" dirty="0" err="1">
                <a:solidFill>
                  <a:schemeClr val="tx1">
                    <a:lumMod val="75000"/>
                    <a:lumOff val="25000"/>
                  </a:schemeClr>
                </a:solidFill>
              </a:rPr>
              <a:t>yaşına</a:t>
            </a:r>
            <a:r>
              <a:rPr lang="en-US" sz="2000" dirty="0">
                <a:solidFill>
                  <a:schemeClr val="tx1">
                    <a:lumMod val="75000"/>
                    <a:lumOff val="25000"/>
                  </a:schemeClr>
                </a:solidFill>
              </a:rPr>
              <a:t> </a:t>
            </a:r>
            <a:r>
              <a:rPr lang="en-US" sz="2000" dirty="0" err="1">
                <a:solidFill>
                  <a:schemeClr val="tx1">
                    <a:lumMod val="75000"/>
                    <a:lumOff val="25000"/>
                  </a:schemeClr>
                </a:solidFill>
              </a:rPr>
              <a:t>kadar</a:t>
            </a:r>
            <a:r>
              <a:rPr lang="en-US" sz="2000" dirty="0">
                <a:solidFill>
                  <a:schemeClr val="tx1">
                    <a:lumMod val="75000"/>
                    <a:lumOff val="25000"/>
                  </a:schemeClr>
                </a:solidFill>
              </a:rPr>
              <a:t> her </a:t>
            </a:r>
            <a:r>
              <a:rPr lang="en-US" sz="2000" dirty="0" err="1">
                <a:solidFill>
                  <a:schemeClr val="tx1">
                    <a:lumMod val="75000"/>
                    <a:lumOff val="25000"/>
                  </a:schemeClr>
                </a:solidFill>
              </a:rPr>
              <a:t>insan</a:t>
            </a:r>
            <a:r>
              <a:rPr lang="en-US" sz="2000" dirty="0">
                <a:solidFill>
                  <a:schemeClr val="tx1">
                    <a:lumMod val="75000"/>
                    <a:lumOff val="25000"/>
                  </a:schemeClr>
                </a:solidFill>
              </a:rPr>
              <a:t> </a:t>
            </a:r>
            <a:r>
              <a:rPr lang="en-US" sz="2000" dirty="0" err="1">
                <a:solidFill>
                  <a:schemeClr val="tx1">
                    <a:lumMod val="75000"/>
                    <a:lumOff val="25000"/>
                  </a:schemeClr>
                </a:solidFill>
              </a:rPr>
              <a:t>çocuk</a:t>
            </a:r>
            <a:r>
              <a:rPr lang="en-US" sz="2000" dirty="0">
                <a:solidFill>
                  <a:schemeClr val="tx1">
                    <a:lumMod val="75000"/>
                    <a:lumOff val="25000"/>
                  </a:schemeClr>
                </a:solidFill>
              </a:rPr>
              <a:t> </a:t>
            </a:r>
            <a:r>
              <a:rPr lang="en-US" sz="2000" dirty="0" err="1">
                <a:solidFill>
                  <a:schemeClr val="tx1">
                    <a:lumMod val="75000"/>
                    <a:lumOff val="25000"/>
                  </a:schemeClr>
                </a:solidFill>
              </a:rPr>
              <a:t>sayılır</a:t>
            </a:r>
            <a:r>
              <a:rPr lang="en-US" sz="2000" dirty="0">
                <a:solidFill>
                  <a:schemeClr val="tx1">
                    <a:lumMod val="75000"/>
                    <a:lumOff val="25000"/>
                  </a:schemeClr>
                </a:solidFill>
              </a:rPr>
              <a:t>’. </a:t>
            </a:r>
            <a:endParaRPr lang="en-US" sz="2000" dirty="0" smtClean="0">
              <a:solidFill>
                <a:schemeClr val="tx1">
                  <a:lumMod val="75000"/>
                  <a:lumOff val="25000"/>
                </a:schemeClr>
              </a:solidFill>
            </a:endParaRPr>
          </a:p>
          <a:p>
            <a:pPr algn="l"/>
            <a:endParaRPr lang="tr-TR" sz="2000" dirty="0">
              <a:solidFill>
                <a:schemeClr val="tx1">
                  <a:lumMod val="75000"/>
                  <a:lumOff val="25000"/>
                </a:schemeClr>
              </a:solidFill>
            </a:endParaRPr>
          </a:p>
          <a:p>
            <a:pPr algn="l"/>
            <a:r>
              <a:rPr lang="en-US" sz="2000" dirty="0">
                <a:solidFill>
                  <a:schemeClr val="tx1">
                    <a:lumMod val="75000"/>
                    <a:lumOff val="25000"/>
                  </a:schemeClr>
                </a:solidFill>
              </a:rPr>
              <a:t>5395 </a:t>
            </a:r>
            <a:r>
              <a:rPr lang="en-US" sz="2000" dirty="0" err="1">
                <a:solidFill>
                  <a:schemeClr val="tx1">
                    <a:lumMod val="75000"/>
                    <a:lumOff val="25000"/>
                  </a:schemeClr>
                </a:solidFill>
              </a:rPr>
              <a:t>Sayılı</a:t>
            </a:r>
            <a:r>
              <a:rPr lang="en-US" sz="2000" dirty="0">
                <a:solidFill>
                  <a:schemeClr val="tx1">
                    <a:lumMod val="75000"/>
                    <a:lumOff val="25000"/>
                  </a:schemeClr>
                </a:solidFill>
              </a:rPr>
              <a:t> </a:t>
            </a:r>
            <a:r>
              <a:rPr lang="en-US" sz="2000" dirty="0" err="1">
                <a:solidFill>
                  <a:schemeClr val="tx1">
                    <a:lumMod val="75000"/>
                    <a:lumOff val="25000"/>
                  </a:schemeClr>
                </a:solidFill>
              </a:rPr>
              <a:t>Çocuk</a:t>
            </a:r>
            <a:r>
              <a:rPr lang="en-US" sz="2000" dirty="0">
                <a:solidFill>
                  <a:schemeClr val="tx1">
                    <a:lumMod val="75000"/>
                    <a:lumOff val="25000"/>
                  </a:schemeClr>
                </a:solidFill>
              </a:rPr>
              <a:t> </a:t>
            </a:r>
            <a:r>
              <a:rPr lang="en-US" sz="2000" dirty="0" err="1">
                <a:solidFill>
                  <a:schemeClr val="tx1">
                    <a:lumMod val="75000"/>
                    <a:lumOff val="25000"/>
                  </a:schemeClr>
                </a:solidFill>
              </a:rPr>
              <a:t>Koruma</a:t>
            </a:r>
            <a:r>
              <a:rPr lang="en-US" sz="2000" dirty="0">
                <a:solidFill>
                  <a:schemeClr val="tx1">
                    <a:lumMod val="75000"/>
                    <a:lumOff val="25000"/>
                  </a:schemeClr>
                </a:solidFill>
              </a:rPr>
              <a:t> </a:t>
            </a:r>
            <a:r>
              <a:rPr lang="en-US" sz="2000" dirty="0" err="1">
                <a:solidFill>
                  <a:schemeClr val="tx1">
                    <a:lumMod val="75000"/>
                    <a:lumOff val="25000"/>
                  </a:schemeClr>
                </a:solidFill>
              </a:rPr>
              <a:t>Kanunu</a:t>
            </a:r>
            <a:r>
              <a:rPr lang="en-US" sz="2000" dirty="0">
                <a:solidFill>
                  <a:schemeClr val="tx1">
                    <a:lumMod val="75000"/>
                    <a:lumOff val="25000"/>
                  </a:schemeClr>
                </a:solidFill>
              </a:rPr>
              <a:t>, </a:t>
            </a:r>
            <a:r>
              <a:rPr lang="en-US" sz="2000" dirty="0" err="1">
                <a:solidFill>
                  <a:schemeClr val="tx1">
                    <a:lumMod val="75000"/>
                    <a:lumOff val="25000"/>
                  </a:schemeClr>
                </a:solidFill>
              </a:rPr>
              <a:t>Madde</a:t>
            </a:r>
            <a:r>
              <a:rPr lang="en-US" sz="2000" dirty="0">
                <a:solidFill>
                  <a:schemeClr val="tx1">
                    <a:lumMod val="75000"/>
                    <a:lumOff val="25000"/>
                  </a:schemeClr>
                </a:solidFill>
              </a:rPr>
              <a:t> 3/1a ‘</a:t>
            </a:r>
            <a:r>
              <a:rPr lang="en-US" sz="2000" dirty="0" err="1">
                <a:solidFill>
                  <a:schemeClr val="tx1">
                    <a:lumMod val="75000"/>
                    <a:lumOff val="25000"/>
                  </a:schemeClr>
                </a:solidFill>
              </a:rPr>
              <a:t>Daha</a:t>
            </a:r>
            <a:r>
              <a:rPr lang="en-US" sz="2000" dirty="0">
                <a:solidFill>
                  <a:schemeClr val="tx1">
                    <a:lumMod val="75000"/>
                    <a:lumOff val="25000"/>
                  </a:schemeClr>
                </a:solidFill>
              </a:rPr>
              <a:t> </a:t>
            </a:r>
            <a:r>
              <a:rPr lang="en-US" sz="2000" dirty="0" err="1">
                <a:solidFill>
                  <a:schemeClr val="tx1">
                    <a:lumMod val="75000"/>
                    <a:lumOff val="25000"/>
                  </a:schemeClr>
                </a:solidFill>
              </a:rPr>
              <a:t>erken</a:t>
            </a:r>
            <a:r>
              <a:rPr lang="en-US" sz="2000" dirty="0">
                <a:solidFill>
                  <a:schemeClr val="tx1">
                    <a:lumMod val="75000"/>
                    <a:lumOff val="25000"/>
                  </a:schemeClr>
                </a:solidFill>
              </a:rPr>
              <a:t> </a:t>
            </a:r>
            <a:r>
              <a:rPr lang="en-US" sz="2000" dirty="0" err="1">
                <a:solidFill>
                  <a:schemeClr val="tx1">
                    <a:lumMod val="75000"/>
                    <a:lumOff val="25000"/>
                  </a:schemeClr>
                </a:solidFill>
              </a:rPr>
              <a:t>yaşta</a:t>
            </a:r>
            <a:r>
              <a:rPr lang="en-US" sz="2000" dirty="0">
                <a:solidFill>
                  <a:schemeClr val="tx1">
                    <a:lumMod val="75000"/>
                    <a:lumOff val="25000"/>
                  </a:schemeClr>
                </a:solidFill>
              </a:rPr>
              <a:t> </a:t>
            </a:r>
            <a:r>
              <a:rPr lang="en-US" sz="2000" dirty="0" err="1">
                <a:solidFill>
                  <a:schemeClr val="tx1">
                    <a:lumMod val="75000"/>
                    <a:lumOff val="25000"/>
                  </a:schemeClr>
                </a:solidFill>
              </a:rPr>
              <a:t>ergin</a:t>
            </a:r>
            <a:r>
              <a:rPr lang="en-US" sz="2000" dirty="0">
                <a:solidFill>
                  <a:schemeClr val="tx1">
                    <a:lumMod val="75000"/>
                    <a:lumOff val="25000"/>
                  </a:schemeClr>
                </a:solidFill>
              </a:rPr>
              <a:t> </a:t>
            </a:r>
            <a:r>
              <a:rPr lang="en-US" sz="2000" dirty="0" err="1">
                <a:solidFill>
                  <a:schemeClr val="tx1">
                    <a:lumMod val="75000"/>
                    <a:lumOff val="25000"/>
                  </a:schemeClr>
                </a:solidFill>
              </a:rPr>
              <a:t>olsa</a:t>
            </a:r>
            <a:r>
              <a:rPr lang="en-US" sz="2000" dirty="0">
                <a:solidFill>
                  <a:schemeClr val="tx1">
                    <a:lumMod val="75000"/>
                    <a:lumOff val="25000"/>
                  </a:schemeClr>
                </a:solidFill>
              </a:rPr>
              <a:t> bile, on </a:t>
            </a:r>
            <a:r>
              <a:rPr lang="en-US" sz="2000" dirty="0" err="1">
                <a:solidFill>
                  <a:schemeClr val="tx1">
                    <a:lumMod val="75000"/>
                    <a:lumOff val="25000"/>
                  </a:schemeClr>
                </a:solidFill>
              </a:rPr>
              <a:t>sekiz</a:t>
            </a:r>
            <a:r>
              <a:rPr lang="en-US" sz="2000" dirty="0">
                <a:solidFill>
                  <a:schemeClr val="tx1">
                    <a:lumMod val="75000"/>
                    <a:lumOff val="25000"/>
                  </a:schemeClr>
                </a:solidFill>
              </a:rPr>
              <a:t> </a:t>
            </a:r>
            <a:r>
              <a:rPr lang="en-US" sz="2000" dirty="0" err="1">
                <a:solidFill>
                  <a:schemeClr val="tx1">
                    <a:lumMod val="75000"/>
                    <a:lumOff val="25000"/>
                  </a:schemeClr>
                </a:solidFill>
              </a:rPr>
              <a:t>yaşını</a:t>
            </a:r>
            <a:r>
              <a:rPr lang="en-US" sz="2000" dirty="0">
                <a:solidFill>
                  <a:schemeClr val="tx1">
                    <a:lumMod val="75000"/>
                    <a:lumOff val="25000"/>
                  </a:schemeClr>
                </a:solidFill>
              </a:rPr>
              <a:t> </a:t>
            </a:r>
            <a:r>
              <a:rPr lang="en-US" sz="2000" dirty="0" err="1">
                <a:solidFill>
                  <a:schemeClr val="tx1">
                    <a:lumMod val="75000"/>
                    <a:lumOff val="25000"/>
                  </a:schemeClr>
                </a:solidFill>
              </a:rPr>
              <a:t>doldurmamış</a:t>
            </a:r>
            <a:r>
              <a:rPr lang="en-US" sz="2000" dirty="0">
                <a:solidFill>
                  <a:schemeClr val="tx1">
                    <a:lumMod val="75000"/>
                    <a:lumOff val="25000"/>
                  </a:schemeClr>
                </a:solidFill>
              </a:rPr>
              <a:t> </a:t>
            </a:r>
            <a:r>
              <a:rPr lang="en-US" sz="2000" dirty="0" err="1">
                <a:solidFill>
                  <a:schemeClr val="tx1">
                    <a:lumMod val="75000"/>
                    <a:lumOff val="25000"/>
                  </a:schemeClr>
                </a:solidFill>
              </a:rPr>
              <a:t>kişi</a:t>
            </a:r>
            <a:r>
              <a:rPr lang="en-US" sz="2000" dirty="0">
                <a:solidFill>
                  <a:schemeClr val="tx1">
                    <a:lumMod val="75000"/>
                    <a:lumOff val="25000"/>
                  </a:schemeClr>
                </a:solidFill>
              </a:rPr>
              <a:t> </a:t>
            </a:r>
            <a:r>
              <a:rPr lang="en-US" sz="2000" dirty="0" err="1">
                <a:solidFill>
                  <a:schemeClr val="tx1">
                    <a:lumMod val="75000"/>
                    <a:lumOff val="25000"/>
                  </a:schemeClr>
                </a:solidFill>
              </a:rPr>
              <a:t>çocuktur</a:t>
            </a:r>
            <a:r>
              <a:rPr lang="en-US" sz="2000" dirty="0">
                <a:solidFill>
                  <a:schemeClr val="tx1">
                    <a:lumMod val="75000"/>
                    <a:lumOff val="25000"/>
                  </a:schemeClr>
                </a:solidFill>
              </a:rPr>
              <a:t>’.</a:t>
            </a:r>
          </a:p>
        </p:txBody>
      </p:sp>
    </p:spTree>
    <p:extLst>
      <p:ext uri="{BB962C8B-B14F-4D97-AF65-F5344CB8AC3E}">
        <p14:creationId xmlns:p14="http://schemas.microsoft.com/office/powerpoint/2010/main" val="29127398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err="1" smtClean="0">
                <a:solidFill>
                  <a:srgbClr val="44A869"/>
                </a:solidFill>
              </a:rPr>
              <a:t>Çocuk</a:t>
            </a:r>
            <a:r>
              <a:rPr lang="en-US" sz="2600" b="1" dirty="0" smtClean="0">
                <a:solidFill>
                  <a:srgbClr val="44A869"/>
                </a:solidFill>
              </a:rPr>
              <a:t> </a:t>
            </a:r>
            <a:r>
              <a:rPr lang="en-US" sz="2600" b="1" dirty="0" err="1" smtClean="0">
                <a:solidFill>
                  <a:srgbClr val="44A869"/>
                </a:solidFill>
              </a:rPr>
              <a:t>Evlilikleri</a:t>
            </a:r>
            <a:r>
              <a:rPr lang="en-US" sz="2600" b="1" dirty="0" smtClean="0">
                <a:solidFill>
                  <a:srgbClr val="44A869"/>
                </a:solidFill>
              </a:rPr>
              <a:t> - </a:t>
            </a:r>
            <a:r>
              <a:rPr lang="en-US" sz="2600" b="1" dirty="0" err="1" smtClean="0">
                <a:solidFill>
                  <a:srgbClr val="44A869"/>
                </a:solidFill>
              </a:rPr>
              <a:t>Olgular</a:t>
            </a:r>
            <a:endParaRPr lang="en-US" sz="2600" b="1" dirty="0">
              <a:solidFill>
                <a:srgbClr val="44A869"/>
              </a:solidFill>
            </a:endParaRPr>
          </a:p>
        </p:txBody>
      </p:sp>
      <p:sp>
        <p:nvSpPr>
          <p:cNvPr id="4" name="Subtitle 2"/>
          <p:cNvSpPr>
            <a:spLocks noGrp="1"/>
          </p:cNvSpPr>
          <p:nvPr>
            <p:ph type="subTitle" idx="1"/>
          </p:nvPr>
        </p:nvSpPr>
        <p:spPr>
          <a:xfrm>
            <a:off x="256117" y="2196088"/>
            <a:ext cx="8336703" cy="897531"/>
          </a:xfrm>
        </p:spPr>
        <p:txBody>
          <a:bodyPr>
            <a:noAutofit/>
          </a:bodyPr>
          <a:lstStyle/>
          <a:p>
            <a:pPr algn="l">
              <a:buClr>
                <a:schemeClr val="tx1">
                  <a:lumMod val="75000"/>
                  <a:lumOff val="25000"/>
                </a:schemeClr>
              </a:buClr>
            </a:pPr>
            <a:endParaRPr lang="tr-TR" sz="2000" dirty="0" smtClean="0">
              <a:solidFill>
                <a:schemeClr val="tx1"/>
              </a:solidFill>
              <a:latin typeface="Calibri"/>
              <a:cs typeface="Calibri"/>
            </a:endParaRPr>
          </a:p>
          <a:p>
            <a:pPr marL="342900" indent="-342900" algn="l">
              <a:buClr>
                <a:schemeClr val="tx1">
                  <a:lumMod val="75000"/>
                  <a:lumOff val="25000"/>
                </a:schemeClr>
              </a:buClr>
              <a:buFont typeface="Arial"/>
              <a:buChar char="•"/>
            </a:pPr>
            <a:r>
              <a:rPr lang="tr-TR" sz="2000" dirty="0" smtClean="0">
                <a:solidFill>
                  <a:schemeClr val="tx1">
                    <a:lumMod val="75000"/>
                    <a:lumOff val="25000"/>
                  </a:schemeClr>
                </a:solidFill>
                <a:latin typeface="Calibri"/>
                <a:cs typeface="Calibri"/>
              </a:rPr>
              <a:t>Dünyada </a:t>
            </a:r>
            <a:r>
              <a:rPr lang="tr-TR" sz="2000" dirty="0">
                <a:solidFill>
                  <a:schemeClr val="tx1">
                    <a:lumMod val="75000"/>
                    <a:lumOff val="25000"/>
                  </a:schemeClr>
                </a:solidFill>
                <a:latin typeface="Calibri"/>
                <a:cs typeface="Calibri"/>
              </a:rPr>
              <a:t>h</a:t>
            </a:r>
            <a:r>
              <a:rPr lang="en-US" sz="2000" dirty="0" err="1">
                <a:solidFill>
                  <a:schemeClr val="tx1">
                    <a:lumMod val="75000"/>
                    <a:lumOff val="25000"/>
                  </a:schemeClr>
                </a:solidFill>
                <a:latin typeface="Calibri"/>
                <a:cs typeface="Calibri"/>
              </a:rPr>
              <a:t>er</a:t>
            </a:r>
            <a:r>
              <a:rPr lang="en-US" sz="2000" dirty="0">
                <a:solidFill>
                  <a:schemeClr val="tx1">
                    <a:lumMod val="75000"/>
                    <a:lumOff val="25000"/>
                  </a:schemeClr>
                </a:solidFill>
                <a:latin typeface="Calibri"/>
                <a:cs typeface="Calibri"/>
              </a:rPr>
              <a:t> </a:t>
            </a:r>
            <a:r>
              <a:rPr lang="tr-TR" sz="2000" dirty="0">
                <a:solidFill>
                  <a:schemeClr val="tx1">
                    <a:lumMod val="75000"/>
                    <a:lumOff val="25000"/>
                  </a:schemeClr>
                </a:solidFill>
                <a:latin typeface="Calibri"/>
                <a:cs typeface="Calibri"/>
              </a:rPr>
              <a:t>y</a:t>
            </a:r>
            <a:r>
              <a:rPr lang="en-US" sz="2000" dirty="0" err="1">
                <a:solidFill>
                  <a:schemeClr val="tx1">
                    <a:lumMod val="75000"/>
                    <a:lumOff val="25000"/>
                  </a:schemeClr>
                </a:solidFill>
                <a:latin typeface="Calibri"/>
                <a:cs typeface="Calibri"/>
              </a:rPr>
              <a:t>ıl</a:t>
            </a:r>
            <a:r>
              <a:rPr lang="en-US" sz="2000" dirty="0">
                <a:solidFill>
                  <a:schemeClr val="tx1">
                    <a:lumMod val="75000"/>
                    <a:lumOff val="25000"/>
                  </a:schemeClr>
                </a:solidFill>
                <a:latin typeface="Calibri"/>
                <a:cs typeface="Calibri"/>
              </a:rPr>
              <a:t> 15 </a:t>
            </a:r>
            <a:r>
              <a:rPr lang="tr-TR" sz="2000" dirty="0">
                <a:solidFill>
                  <a:schemeClr val="tx1">
                    <a:lumMod val="75000"/>
                    <a:lumOff val="25000"/>
                  </a:schemeClr>
                </a:solidFill>
                <a:latin typeface="Calibri"/>
                <a:cs typeface="Calibri"/>
              </a:rPr>
              <a:t>m</a:t>
            </a:r>
            <a:r>
              <a:rPr lang="en-US" sz="2000" dirty="0" err="1">
                <a:solidFill>
                  <a:schemeClr val="tx1">
                    <a:lumMod val="75000"/>
                    <a:lumOff val="25000"/>
                  </a:schemeClr>
                </a:solidFill>
                <a:latin typeface="Calibri"/>
                <a:cs typeface="Calibri"/>
              </a:rPr>
              <a:t>ilyon</a:t>
            </a:r>
            <a:r>
              <a:rPr lang="en-US" sz="2000" dirty="0">
                <a:solidFill>
                  <a:schemeClr val="tx1">
                    <a:lumMod val="75000"/>
                    <a:lumOff val="25000"/>
                  </a:schemeClr>
                </a:solidFill>
                <a:latin typeface="Calibri"/>
                <a:cs typeface="Calibri"/>
              </a:rPr>
              <a:t> </a:t>
            </a:r>
            <a:r>
              <a:rPr lang="tr-TR" sz="2000" dirty="0">
                <a:solidFill>
                  <a:schemeClr val="tx1">
                    <a:lumMod val="75000"/>
                    <a:lumOff val="25000"/>
                  </a:schemeClr>
                </a:solidFill>
                <a:latin typeface="Calibri"/>
                <a:cs typeface="Calibri"/>
              </a:rPr>
              <a:t>k</a:t>
            </a:r>
            <a:r>
              <a:rPr lang="en-US" sz="2000" dirty="0" err="1">
                <a:solidFill>
                  <a:schemeClr val="tx1">
                    <a:lumMod val="75000"/>
                    <a:lumOff val="25000"/>
                  </a:schemeClr>
                </a:solidFill>
                <a:latin typeface="Calibri"/>
                <a:cs typeface="Calibri"/>
              </a:rPr>
              <a:t>ız</a:t>
            </a:r>
            <a:r>
              <a:rPr lang="en-US" sz="2000" dirty="0">
                <a:solidFill>
                  <a:schemeClr val="tx1">
                    <a:lumMod val="75000"/>
                    <a:lumOff val="25000"/>
                  </a:schemeClr>
                </a:solidFill>
                <a:latin typeface="Calibri"/>
                <a:cs typeface="Calibri"/>
              </a:rPr>
              <a:t> </a:t>
            </a:r>
            <a:r>
              <a:rPr lang="tr-TR" sz="2000" dirty="0">
                <a:solidFill>
                  <a:schemeClr val="tx1">
                    <a:lumMod val="75000"/>
                    <a:lumOff val="25000"/>
                  </a:schemeClr>
                </a:solidFill>
                <a:latin typeface="Calibri"/>
                <a:cs typeface="Calibri"/>
              </a:rPr>
              <a:t>ç</a:t>
            </a:r>
            <a:r>
              <a:rPr lang="en-US" sz="2000" dirty="0" err="1">
                <a:solidFill>
                  <a:schemeClr val="tx1">
                    <a:lumMod val="75000"/>
                    <a:lumOff val="25000"/>
                  </a:schemeClr>
                </a:solidFill>
                <a:latin typeface="Calibri"/>
                <a:cs typeface="Calibri"/>
              </a:rPr>
              <a:t>ocuğu</a:t>
            </a:r>
            <a:r>
              <a:rPr lang="en-US" sz="2000" dirty="0">
                <a:solidFill>
                  <a:schemeClr val="tx1">
                    <a:lumMod val="75000"/>
                    <a:lumOff val="25000"/>
                  </a:schemeClr>
                </a:solidFill>
                <a:latin typeface="Calibri"/>
                <a:cs typeface="Calibri"/>
              </a:rPr>
              <a:t> 18 </a:t>
            </a:r>
            <a:r>
              <a:rPr lang="tr-TR" sz="2000" dirty="0">
                <a:solidFill>
                  <a:schemeClr val="tx1">
                    <a:lumMod val="75000"/>
                    <a:lumOff val="25000"/>
                  </a:schemeClr>
                </a:solidFill>
                <a:latin typeface="Calibri"/>
                <a:cs typeface="Calibri"/>
              </a:rPr>
              <a:t>y</a:t>
            </a:r>
            <a:r>
              <a:rPr lang="en-US" sz="2000" dirty="0" err="1">
                <a:solidFill>
                  <a:schemeClr val="tx1">
                    <a:lumMod val="75000"/>
                    <a:lumOff val="25000"/>
                  </a:schemeClr>
                </a:solidFill>
                <a:latin typeface="Calibri"/>
                <a:cs typeface="Calibri"/>
              </a:rPr>
              <a:t>aşından</a:t>
            </a:r>
            <a:r>
              <a:rPr lang="en-US" sz="2000" dirty="0">
                <a:solidFill>
                  <a:schemeClr val="tx1">
                    <a:lumMod val="75000"/>
                    <a:lumOff val="25000"/>
                  </a:schemeClr>
                </a:solidFill>
                <a:latin typeface="Calibri"/>
                <a:cs typeface="Calibri"/>
              </a:rPr>
              <a:t> </a:t>
            </a:r>
            <a:r>
              <a:rPr lang="tr-TR" sz="2000" dirty="0">
                <a:solidFill>
                  <a:schemeClr val="tx1">
                    <a:lumMod val="75000"/>
                    <a:lumOff val="25000"/>
                  </a:schemeClr>
                </a:solidFill>
                <a:latin typeface="Calibri"/>
                <a:cs typeface="Calibri"/>
              </a:rPr>
              <a:t>ö</a:t>
            </a:r>
            <a:r>
              <a:rPr lang="en-US" sz="2000" dirty="0" err="1">
                <a:solidFill>
                  <a:schemeClr val="tx1">
                    <a:lumMod val="75000"/>
                    <a:lumOff val="25000"/>
                  </a:schemeClr>
                </a:solidFill>
                <a:latin typeface="Calibri"/>
                <a:cs typeface="Calibri"/>
              </a:rPr>
              <a:t>nce</a:t>
            </a:r>
            <a:r>
              <a:rPr lang="en-US" sz="2000" dirty="0">
                <a:solidFill>
                  <a:schemeClr val="tx1">
                    <a:lumMod val="75000"/>
                    <a:lumOff val="25000"/>
                  </a:schemeClr>
                </a:solidFill>
                <a:latin typeface="Calibri"/>
                <a:cs typeface="Calibri"/>
              </a:rPr>
              <a:t> </a:t>
            </a:r>
            <a:r>
              <a:rPr lang="tr-TR" sz="2000" dirty="0">
                <a:solidFill>
                  <a:schemeClr val="tx1">
                    <a:lumMod val="75000"/>
                    <a:lumOff val="25000"/>
                  </a:schemeClr>
                </a:solidFill>
                <a:latin typeface="Calibri"/>
                <a:cs typeface="Calibri"/>
              </a:rPr>
              <a:t>e</a:t>
            </a:r>
            <a:r>
              <a:rPr lang="en-US" sz="2000" dirty="0" err="1">
                <a:solidFill>
                  <a:schemeClr val="tx1">
                    <a:lumMod val="75000"/>
                    <a:lumOff val="25000"/>
                  </a:schemeClr>
                </a:solidFill>
                <a:latin typeface="Calibri"/>
                <a:cs typeface="Calibri"/>
              </a:rPr>
              <a:t>vlendiri</a:t>
            </a:r>
            <a:r>
              <a:rPr lang="tr-TR" sz="2000" dirty="0" err="1">
                <a:solidFill>
                  <a:schemeClr val="tx1">
                    <a:lumMod val="75000"/>
                    <a:lumOff val="25000"/>
                  </a:schemeClr>
                </a:solidFill>
                <a:latin typeface="Calibri"/>
                <a:cs typeface="Calibri"/>
              </a:rPr>
              <a:t>liyor</a:t>
            </a:r>
            <a:r>
              <a:rPr lang="tr-TR" sz="2000" dirty="0">
                <a:solidFill>
                  <a:schemeClr val="tx1">
                    <a:lumMod val="75000"/>
                    <a:lumOff val="25000"/>
                  </a:schemeClr>
                </a:solidFill>
                <a:latin typeface="Calibri"/>
                <a:cs typeface="Calibri"/>
              </a:rPr>
              <a:t>. </a:t>
            </a:r>
            <a:r>
              <a:rPr lang="tr-TR" sz="2000" dirty="0" smtClean="0">
                <a:solidFill>
                  <a:schemeClr val="tx1">
                    <a:lumMod val="75000"/>
                    <a:lumOff val="25000"/>
                  </a:schemeClr>
                </a:solidFill>
                <a:latin typeface="Calibri"/>
                <a:cs typeface="Calibri"/>
              </a:rPr>
              <a:t> </a:t>
            </a:r>
            <a:r>
              <a:rPr lang="tr-TR" sz="2000" dirty="0" smtClean="0">
                <a:solidFill>
                  <a:schemeClr val="tx1"/>
                </a:solidFill>
                <a:latin typeface="Calibri"/>
                <a:cs typeface="Calibri"/>
              </a:rPr>
              <a:t>     </a:t>
            </a:r>
            <a:r>
              <a:rPr lang="tr-TR" sz="2000" b="1" dirty="0" smtClean="0">
                <a:solidFill>
                  <a:srgbClr val="44A869"/>
                </a:solidFill>
                <a:latin typeface="Calibri"/>
                <a:cs typeface="Calibri"/>
              </a:rPr>
              <a:t>Her </a:t>
            </a:r>
            <a:r>
              <a:rPr lang="tr-TR" sz="2000" b="1" dirty="0">
                <a:solidFill>
                  <a:srgbClr val="44A869"/>
                </a:solidFill>
                <a:latin typeface="Calibri"/>
                <a:cs typeface="Calibri"/>
              </a:rPr>
              <a:t>4 kız çocuğundan 1’i.</a:t>
            </a:r>
            <a:r>
              <a:rPr lang="tr-TR" sz="2000" dirty="0">
                <a:solidFill>
                  <a:schemeClr val="tx1"/>
                </a:solidFill>
                <a:latin typeface="Calibri"/>
                <a:cs typeface="Calibri"/>
              </a:rPr>
              <a:t> </a:t>
            </a:r>
            <a:r>
              <a:rPr lang="tr-TR" sz="2000" dirty="0">
                <a:solidFill>
                  <a:schemeClr val="tx1">
                    <a:lumMod val="75000"/>
                    <a:lumOff val="25000"/>
                  </a:schemeClr>
                </a:solidFill>
                <a:latin typeface="Calibri"/>
                <a:cs typeface="Calibri"/>
              </a:rPr>
              <a:t>Gelişmekte olan ülkelerde her 3 kızdan 1’i 18; </a:t>
            </a:r>
            <a:r>
              <a:rPr lang="tr-TR" sz="2000" dirty="0" smtClean="0">
                <a:solidFill>
                  <a:schemeClr val="tx1">
                    <a:lumMod val="75000"/>
                    <a:lumOff val="25000"/>
                  </a:schemeClr>
                </a:solidFill>
                <a:latin typeface="Calibri"/>
                <a:cs typeface="Calibri"/>
              </a:rPr>
              <a:t> her </a:t>
            </a:r>
            <a:r>
              <a:rPr lang="tr-TR" sz="2000" dirty="0">
                <a:solidFill>
                  <a:schemeClr val="tx1">
                    <a:lumMod val="75000"/>
                    <a:lumOff val="25000"/>
                  </a:schemeClr>
                </a:solidFill>
                <a:latin typeface="Calibri"/>
                <a:cs typeface="Calibri"/>
              </a:rPr>
              <a:t>9 kızdan 1’i 15 yaşından önce evlendiriliyor.</a:t>
            </a:r>
            <a:r>
              <a:rPr lang="tr-TR" sz="1100" dirty="0">
                <a:solidFill>
                  <a:schemeClr val="tx1">
                    <a:lumMod val="75000"/>
                    <a:lumOff val="25000"/>
                  </a:schemeClr>
                </a:solidFill>
                <a:latin typeface="Calibri"/>
                <a:cs typeface="Calibri"/>
              </a:rPr>
              <a:t> </a:t>
            </a:r>
          </a:p>
          <a:p>
            <a:pPr marL="342900" indent="-342900" algn="l">
              <a:buClr>
                <a:schemeClr val="tx1">
                  <a:lumMod val="75000"/>
                  <a:lumOff val="25000"/>
                </a:schemeClr>
              </a:buClr>
              <a:buFont typeface="Arial"/>
              <a:buChar char="•"/>
            </a:pPr>
            <a:r>
              <a:rPr lang="tr-TR" sz="2000" b="1" dirty="0" smtClean="0">
                <a:solidFill>
                  <a:srgbClr val="44A869"/>
                </a:solidFill>
                <a:latin typeface="Calibri"/>
                <a:cs typeface="Calibri"/>
              </a:rPr>
              <a:t>Türkiye’de 25-</a:t>
            </a:r>
            <a:r>
              <a:rPr lang="en-US" sz="2000" b="1" dirty="0" smtClean="0">
                <a:solidFill>
                  <a:srgbClr val="44A869"/>
                </a:solidFill>
                <a:latin typeface="Calibri"/>
                <a:cs typeface="Calibri"/>
              </a:rPr>
              <a:t>4</a:t>
            </a:r>
            <a:r>
              <a:rPr lang="tr-TR" sz="2000" b="1" dirty="0" smtClean="0">
                <a:solidFill>
                  <a:srgbClr val="44A869"/>
                </a:solidFill>
                <a:latin typeface="Calibri"/>
                <a:cs typeface="Calibri"/>
              </a:rPr>
              <a:t>9 </a:t>
            </a:r>
            <a:r>
              <a:rPr lang="tr-TR" sz="2000" b="1" dirty="0">
                <a:solidFill>
                  <a:srgbClr val="44A869"/>
                </a:solidFill>
                <a:latin typeface="Calibri"/>
                <a:cs typeface="Calibri"/>
              </a:rPr>
              <a:t>yaş kadınların % 22’si (5’te 1’i) </a:t>
            </a:r>
            <a:r>
              <a:rPr lang="tr-TR" sz="2000" dirty="0">
                <a:solidFill>
                  <a:schemeClr val="tx1">
                    <a:lumMod val="75000"/>
                    <a:lumOff val="25000"/>
                  </a:schemeClr>
                </a:solidFill>
                <a:latin typeface="Calibri"/>
                <a:cs typeface="Calibri"/>
              </a:rPr>
              <a:t>18 yaşından önce evlendirilmiş. (TNSA, 2013)</a:t>
            </a:r>
          </a:p>
          <a:p>
            <a:pPr marL="342900" indent="-342900" algn="l">
              <a:buClr>
                <a:schemeClr val="tx1">
                  <a:lumMod val="75000"/>
                  <a:lumOff val="25000"/>
                </a:schemeClr>
              </a:buClr>
              <a:buFont typeface="Arial"/>
              <a:buChar char="•"/>
            </a:pPr>
            <a:r>
              <a:rPr lang="en-US" sz="2000" dirty="0" smtClean="0">
                <a:solidFill>
                  <a:schemeClr val="tx1">
                    <a:lumMod val="75000"/>
                    <a:lumOff val="25000"/>
                  </a:schemeClr>
                </a:solidFill>
                <a:latin typeface="Calibri"/>
                <a:cs typeface="Calibri"/>
              </a:rPr>
              <a:t>2015 </a:t>
            </a:r>
            <a:r>
              <a:rPr lang="tr-TR" sz="2000" dirty="0" smtClean="0">
                <a:solidFill>
                  <a:schemeClr val="tx1">
                    <a:lumMod val="75000"/>
                    <a:lumOff val="25000"/>
                  </a:schemeClr>
                </a:solidFill>
                <a:latin typeface="Calibri"/>
                <a:cs typeface="Calibri"/>
              </a:rPr>
              <a:t>yılı içinde </a:t>
            </a:r>
            <a:r>
              <a:rPr lang="tr-TR" sz="2000" b="1" dirty="0" smtClean="0">
                <a:solidFill>
                  <a:srgbClr val="44A869"/>
                </a:solidFill>
                <a:latin typeface="Calibri"/>
                <a:cs typeface="Calibri"/>
              </a:rPr>
              <a:t>31 </a:t>
            </a:r>
            <a:r>
              <a:rPr lang="tr-TR" sz="2000" b="1" dirty="0">
                <a:solidFill>
                  <a:srgbClr val="44A869"/>
                </a:solidFill>
                <a:latin typeface="Calibri"/>
                <a:cs typeface="Calibri"/>
              </a:rPr>
              <a:t>bin 337 kız 16-17 yaşında </a:t>
            </a:r>
            <a:r>
              <a:rPr lang="tr-TR" sz="2000" dirty="0">
                <a:solidFill>
                  <a:schemeClr val="tx1">
                    <a:lumMod val="75000"/>
                    <a:lumOff val="25000"/>
                  </a:schemeClr>
                </a:solidFill>
                <a:latin typeface="Calibri"/>
                <a:cs typeface="Calibri"/>
              </a:rPr>
              <a:t>evlendirilmiştir. (TÜİK evlenme istatistikleri)</a:t>
            </a:r>
          </a:p>
          <a:p>
            <a:pPr marL="342900" lvl="0" indent="-342900" algn="l">
              <a:buClr>
                <a:schemeClr val="tx1">
                  <a:lumMod val="75000"/>
                  <a:lumOff val="25000"/>
                </a:schemeClr>
              </a:buClr>
              <a:buFont typeface="Arial"/>
              <a:buChar char="•"/>
            </a:pPr>
            <a:r>
              <a:rPr lang="tr-TR" sz="2000" dirty="0" smtClean="0">
                <a:solidFill>
                  <a:schemeClr val="tx1">
                    <a:lumMod val="75000"/>
                    <a:lumOff val="25000"/>
                  </a:schemeClr>
                </a:solidFill>
                <a:latin typeface="Calibri"/>
                <a:cs typeface="Calibri"/>
              </a:rPr>
              <a:t>Sadece </a:t>
            </a:r>
            <a:r>
              <a:rPr lang="tr-TR" sz="2000" dirty="0">
                <a:solidFill>
                  <a:schemeClr val="tx1">
                    <a:lumMod val="75000"/>
                    <a:lumOff val="25000"/>
                  </a:schemeClr>
                </a:solidFill>
                <a:latin typeface="Calibri"/>
                <a:cs typeface="Calibri"/>
              </a:rPr>
              <a:t>1 yılda (2013)</a:t>
            </a:r>
            <a:r>
              <a:rPr lang="tr-TR" sz="2000" dirty="0">
                <a:solidFill>
                  <a:schemeClr val="tx1"/>
                </a:solidFill>
                <a:latin typeface="Calibri"/>
                <a:cs typeface="Calibri"/>
              </a:rPr>
              <a:t> </a:t>
            </a:r>
            <a:r>
              <a:rPr lang="tr-TR" sz="2000" b="1" dirty="0">
                <a:solidFill>
                  <a:srgbClr val="44A869"/>
                </a:solidFill>
                <a:latin typeface="Calibri"/>
                <a:cs typeface="Calibri"/>
              </a:rPr>
              <a:t>20 bin 700 kız çocuğu, çocuk sahibi </a:t>
            </a:r>
            <a:r>
              <a:rPr lang="tr-TR" sz="2000" dirty="0">
                <a:solidFill>
                  <a:schemeClr val="tx1">
                    <a:lumMod val="75000"/>
                    <a:lumOff val="25000"/>
                  </a:schemeClr>
                </a:solidFill>
                <a:latin typeface="Calibri"/>
                <a:cs typeface="Calibri"/>
              </a:rPr>
              <a:t>olmuştur. (TÜİK doğum istatistikleri)</a:t>
            </a:r>
          </a:p>
          <a:p>
            <a:pPr marL="342900" lvl="0" indent="-342900" algn="l">
              <a:buClr>
                <a:schemeClr val="tx1">
                  <a:lumMod val="75000"/>
                  <a:lumOff val="25000"/>
                </a:schemeClr>
              </a:buClr>
              <a:buFont typeface="Arial"/>
              <a:buChar char="•"/>
            </a:pPr>
            <a:r>
              <a:rPr lang="tr-TR" sz="2000" dirty="0" smtClean="0">
                <a:solidFill>
                  <a:schemeClr val="tx1">
                    <a:lumMod val="75000"/>
                    <a:lumOff val="25000"/>
                  </a:schemeClr>
                </a:solidFill>
                <a:latin typeface="Calibri"/>
                <a:cs typeface="Calibri"/>
              </a:rPr>
              <a:t>Doğumların </a:t>
            </a:r>
            <a:r>
              <a:rPr lang="tr-TR" sz="2000" dirty="0">
                <a:solidFill>
                  <a:schemeClr val="tx1">
                    <a:lumMod val="75000"/>
                    <a:lumOff val="25000"/>
                  </a:schemeClr>
                </a:solidFill>
                <a:latin typeface="Calibri"/>
                <a:cs typeface="Calibri"/>
              </a:rPr>
              <a:t>326’sında</a:t>
            </a:r>
            <a:r>
              <a:rPr lang="tr-TR" sz="2000" dirty="0">
                <a:solidFill>
                  <a:schemeClr val="tx1"/>
                </a:solidFill>
                <a:latin typeface="Calibri"/>
                <a:cs typeface="Calibri"/>
              </a:rPr>
              <a:t> </a:t>
            </a:r>
            <a:r>
              <a:rPr lang="tr-TR" sz="2000" b="1" dirty="0">
                <a:solidFill>
                  <a:srgbClr val="44A869"/>
                </a:solidFill>
                <a:latin typeface="Calibri"/>
                <a:cs typeface="Calibri"/>
              </a:rPr>
              <a:t>anne 15 yaşından daha küçüktür. </a:t>
            </a:r>
            <a:endParaRPr lang="en-US" sz="2000" b="1" dirty="0">
              <a:solidFill>
                <a:srgbClr val="44A869"/>
              </a:solidFill>
              <a:latin typeface="Calibri"/>
              <a:cs typeface="Calibri"/>
            </a:endParaRPr>
          </a:p>
        </p:txBody>
      </p:sp>
      <p:pic>
        <p:nvPicPr>
          <p:cNvPr id="2" name="Picture 1" descr="temel kavramlar ve olgular_kiz cocugu-0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4448" y="1308104"/>
            <a:ext cx="582825" cy="1183977"/>
          </a:xfrm>
          <a:prstGeom prst="rect">
            <a:avLst/>
          </a:prstGeom>
        </p:spPr>
      </p:pic>
      <p:pic>
        <p:nvPicPr>
          <p:cNvPr id="5" name="Picture 4" descr="temel kavramlar ve olgular_kiz cocugu-02.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2168" y="1308104"/>
            <a:ext cx="582825" cy="1183977"/>
          </a:xfrm>
          <a:prstGeom prst="rect">
            <a:avLst/>
          </a:prstGeom>
        </p:spPr>
      </p:pic>
      <p:pic>
        <p:nvPicPr>
          <p:cNvPr id="7" name="Picture 6" descr="temel kavramlar ve olgular_kiz cocugu-0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96728" y="1308104"/>
            <a:ext cx="582825" cy="1183977"/>
          </a:xfrm>
          <a:prstGeom prst="rect">
            <a:avLst/>
          </a:prstGeom>
        </p:spPr>
      </p:pic>
      <p:pic>
        <p:nvPicPr>
          <p:cNvPr id="8" name="Picture 7" descr="temel kavramlar ve olgular_kiz cocugu-0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9008" y="1308104"/>
            <a:ext cx="582825" cy="1183977"/>
          </a:xfrm>
          <a:prstGeom prst="rect">
            <a:avLst/>
          </a:prstGeom>
        </p:spPr>
      </p:pic>
    </p:spTree>
    <p:extLst>
      <p:ext uri="{BB962C8B-B14F-4D97-AF65-F5344CB8AC3E}">
        <p14:creationId xmlns:p14="http://schemas.microsoft.com/office/powerpoint/2010/main" val="754933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err="1" smtClean="0">
                <a:solidFill>
                  <a:srgbClr val="44A869"/>
                </a:solidFill>
              </a:rPr>
              <a:t>Çocuk</a:t>
            </a:r>
            <a:r>
              <a:rPr lang="en-US" sz="2600" b="1" dirty="0" smtClean="0">
                <a:solidFill>
                  <a:srgbClr val="44A869"/>
                </a:solidFill>
              </a:rPr>
              <a:t> </a:t>
            </a:r>
            <a:r>
              <a:rPr lang="en-US" sz="2600" b="1" dirty="0" err="1" smtClean="0">
                <a:solidFill>
                  <a:srgbClr val="44A869"/>
                </a:solidFill>
              </a:rPr>
              <a:t>Evlilikleri</a:t>
            </a:r>
            <a:r>
              <a:rPr lang="en-US" sz="2600" b="1" dirty="0" smtClean="0">
                <a:solidFill>
                  <a:srgbClr val="44A869"/>
                </a:solidFill>
              </a:rPr>
              <a:t> - </a:t>
            </a:r>
            <a:r>
              <a:rPr lang="en-US" sz="2600" b="1" dirty="0" err="1" smtClean="0">
                <a:solidFill>
                  <a:srgbClr val="44A869"/>
                </a:solidFill>
              </a:rPr>
              <a:t>Olgular</a:t>
            </a:r>
            <a:endParaRPr lang="en-US" sz="2600" b="1" dirty="0">
              <a:solidFill>
                <a:srgbClr val="44A869"/>
              </a:solidFill>
            </a:endParaRPr>
          </a:p>
        </p:txBody>
      </p:sp>
      <p:sp>
        <p:nvSpPr>
          <p:cNvPr id="4" name="Subtitle 2"/>
          <p:cNvSpPr>
            <a:spLocks noGrp="1"/>
          </p:cNvSpPr>
          <p:nvPr>
            <p:ph type="subTitle" idx="1"/>
          </p:nvPr>
        </p:nvSpPr>
        <p:spPr>
          <a:xfrm>
            <a:off x="256117" y="2396600"/>
            <a:ext cx="8336703" cy="697019"/>
          </a:xfrm>
        </p:spPr>
        <p:txBody>
          <a:bodyPr>
            <a:noAutofit/>
          </a:bodyPr>
          <a:lstStyle/>
          <a:p>
            <a:pPr algn="l"/>
            <a:endParaRPr lang="tr-TR" sz="2000" dirty="0" smtClean="0">
              <a:solidFill>
                <a:schemeClr val="tx1"/>
              </a:solidFill>
              <a:latin typeface="Calibri"/>
              <a:cs typeface="Calibri"/>
            </a:endParaRPr>
          </a:p>
          <a:p>
            <a:pPr algn="l"/>
            <a:r>
              <a:rPr lang="tr-TR" sz="2000" dirty="0" smtClean="0">
                <a:solidFill>
                  <a:schemeClr val="tx1">
                    <a:lumMod val="75000"/>
                    <a:lumOff val="25000"/>
                  </a:schemeClr>
                </a:solidFill>
                <a:latin typeface="Calibri"/>
                <a:cs typeface="Calibri"/>
              </a:rPr>
              <a:t>18 </a:t>
            </a:r>
            <a:r>
              <a:rPr lang="tr-TR" sz="2000" dirty="0">
                <a:solidFill>
                  <a:schemeClr val="tx1">
                    <a:lumMod val="75000"/>
                    <a:lumOff val="25000"/>
                  </a:schemeClr>
                </a:solidFill>
                <a:latin typeface="Calibri"/>
                <a:cs typeface="Calibri"/>
              </a:rPr>
              <a:t>yaşından önce yapılan evliliklere en fazla </a:t>
            </a:r>
          </a:p>
          <a:p>
            <a:pPr algn="l"/>
            <a:r>
              <a:rPr lang="tr-TR" sz="2000" dirty="0">
                <a:solidFill>
                  <a:schemeClr val="tx1">
                    <a:lumMod val="75000"/>
                    <a:lumOff val="25000"/>
                  </a:schemeClr>
                </a:solidFill>
                <a:latin typeface="Calibri"/>
                <a:cs typeface="Calibri"/>
              </a:rPr>
              <a:t>Kuzey Doğu Anadolu (34,2), </a:t>
            </a:r>
          </a:p>
          <a:p>
            <a:pPr algn="l"/>
            <a:r>
              <a:rPr lang="tr-TR" sz="2000" dirty="0">
                <a:solidFill>
                  <a:schemeClr val="tx1">
                    <a:lumMod val="75000"/>
                    <a:lumOff val="25000"/>
                  </a:schemeClr>
                </a:solidFill>
                <a:latin typeface="Calibri"/>
                <a:cs typeface="Calibri"/>
              </a:rPr>
              <a:t>Ortadoğu Anadolu (32,9), </a:t>
            </a:r>
          </a:p>
          <a:p>
            <a:pPr algn="l"/>
            <a:r>
              <a:rPr lang="tr-TR" sz="2000" dirty="0">
                <a:solidFill>
                  <a:schemeClr val="tx1">
                    <a:lumMod val="75000"/>
                    <a:lumOff val="25000"/>
                  </a:schemeClr>
                </a:solidFill>
                <a:latin typeface="Calibri"/>
                <a:cs typeface="Calibri"/>
              </a:rPr>
              <a:t>Güneydoğu Anadolu (32,8), </a:t>
            </a:r>
          </a:p>
          <a:p>
            <a:pPr algn="l"/>
            <a:r>
              <a:rPr lang="tr-TR" sz="2000" dirty="0">
                <a:solidFill>
                  <a:schemeClr val="tx1">
                    <a:lumMod val="75000"/>
                    <a:lumOff val="25000"/>
                  </a:schemeClr>
                </a:solidFill>
                <a:latin typeface="Calibri"/>
                <a:cs typeface="Calibri"/>
              </a:rPr>
              <a:t>Orta Anadolu (31,3) ve </a:t>
            </a:r>
          </a:p>
          <a:p>
            <a:pPr algn="l"/>
            <a:r>
              <a:rPr lang="tr-TR" sz="2000" dirty="0">
                <a:solidFill>
                  <a:schemeClr val="tx1">
                    <a:lumMod val="75000"/>
                    <a:lumOff val="25000"/>
                  </a:schemeClr>
                </a:solidFill>
                <a:latin typeface="Calibri"/>
                <a:cs typeface="Calibri"/>
              </a:rPr>
              <a:t>Batı Karadeniz bölgelerinde (32,3) rastlanıyor. </a:t>
            </a:r>
          </a:p>
          <a:p>
            <a:pPr algn="l"/>
            <a:r>
              <a:rPr lang="tr-TR" sz="2000" dirty="0">
                <a:solidFill>
                  <a:schemeClr val="tx1">
                    <a:lumMod val="75000"/>
                    <a:lumOff val="25000"/>
                  </a:schemeClr>
                </a:solidFill>
                <a:latin typeface="Calibri"/>
                <a:cs typeface="Calibri"/>
              </a:rPr>
              <a:t>(Aile ve Sosyal Politikalar Bakanlığı &amp; HÜNE, Aile içi şiddet araştırması, 2014)</a:t>
            </a:r>
          </a:p>
          <a:p>
            <a:pPr algn="l"/>
            <a:endParaRPr lang="tr-TR" sz="2000" dirty="0">
              <a:solidFill>
                <a:schemeClr val="tx1">
                  <a:lumMod val="75000"/>
                  <a:lumOff val="25000"/>
                </a:schemeClr>
              </a:solidFill>
              <a:latin typeface="Calibri"/>
              <a:cs typeface="Calibri"/>
            </a:endParaRPr>
          </a:p>
        </p:txBody>
      </p:sp>
      <p:pic>
        <p:nvPicPr>
          <p:cNvPr id="7" name="Picture 6" descr="temel kavramlar ve olgular_kiz cocugu-0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0587" y="1336748"/>
            <a:ext cx="582825" cy="1183977"/>
          </a:xfrm>
          <a:prstGeom prst="rect">
            <a:avLst/>
          </a:prstGeom>
        </p:spPr>
      </p:pic>
      <p:pic>
        <p:nvPicPr>
          <p:cNvPr id="8" name="Picture 7" descr="temel kavramlar ve olgular_kiz cocugu-02.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81467" y="1336748"/>
            <a:ext cx="582825" cy="1183977"/>
          </a:xfrm>
          <a:prstGeom prst="rect">
            <a:avLst/>
          </a:prstGeom>
        </p:spPr>
      </p:pic>
      <p:pic>
        <p:nvPicPr>
          <p:cNvPr id="9" name="Picture 8" descr="temel kavramlar ve olgular_kiz cocugu-0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79708" y="1336748"/>
            <a:ext cx="582825" cy="1183977"/>
          </a:xfrm>
          <a:prstGeom prst="rect">
            <a:avLst/>
          </a:prstGeom>
        </p:spPr>
      </p:pic>
    </p:spTree>
    <p:extLst>
      <p:ext uri="{BB962C8B-B14F-4D97-AF65-F5344CB8AC3E}">
        <p14:creationId xmlns:p14="http://schemas.microsoft.com/office/powerpoint/2010/main" val="2855977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pt_kavramlar ve olgular-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1"/>
          <p:cNvSpPr>
            <a:spLocks noGrp="1"/>
          </p:cNvSpPr>
          <p:nvPr>
            <p:ph type="ctrTitle"/>
          </p:nvPr>
        </p:nvSpPr>
        <p:spPr>
          <a:xfrm>
            <a:off x="685800" y="652567"/>
            <a:ext cx="7772400" cy="444853"/>
          </a:xfrm>
        </p:spPr>
        <p:txBody>
          <a:bodyPr>
            <a:noAutofit/>
          </a:bodyPr>
          <a:lstStyle/>
          <a:p>
            <a:r>
              <a:rPr lang="en-US" sz="2600" b="1" dirty="0" err="1" smtClean="0">
                <a:solidFill>
                  <a:srgbClr val="44A869"/>
                </a:solidFill>
              </a:rPr>
              <a:t>Çocuk</a:t>
            </a:r>
            <a:r>
              <a:rPr lang="en-US" sz="2600" b="1" dirty="0" smtClean="0">
                <a:solidFill>
                  <a:srgbClr val="44A869"/>
                </a:solidFill>
              </a:rPr>
              <a:t> </a:t>
            </a:r>
            <a:r>
              <a:rPr lang="en-US" sz="2600" b="1" dirty="0" err="1" smtClean="0">
                <a:solidFill>
                  <a:srgbClr val="44A869"/>
                </a:solidFill>
              </a:rPr>
              <a:t>Evlilikleri</a:t>
            </a:r>
            <a:r>
              <a:rPr lang="en-US" sz="2600" b="1" dirty="0" smtClean="0">
                <a:solidFill>
                  <a:srgbClr val="44A869"/>
                </a:solidFill>
              </a:rPr>
              <a:t> - </a:t>
            </a:r>
            <a:r>
              <a:rPr lang="en-US" sz="2600" b="1" dirty="0" err="1" smtClean="0">
                <a:solidFill>
                  <a:srgbClr val="44A869"/>
                </a:solidFill>
              </a:rPr>
              <a:t>Olgular</a:t>
            </a:r>
            <a:endParaRPr lang="en-US" sz="2600" b="1" dirty="0">
              <a:solidFill>
                <a:srgbClr val="44A869"/>
              </a:solidFill>
            </a:endParaRPr>
          </a:p>
        </p:txBody>
      </p:sp>
      <p:sp>
        <p:nvSpPr>
          <p:cNvPr id="4" name="Subtitle 2"/>
          <p:cNvSpPr>
            <a:spLocks noGrp="1"/>
          </p:cNvSpPr>
          <p:nvPr>
            <p:ph type="subTitle" idx="1"/>
          </p:nvPr>
        </p:nvSpPr>
        <p:spPr>
          <a:xfrm>
            <a:off x="256117" y="2367955"/>
            <a:ext cx="8336703" cy="735211"/>
          </a:xfrm>
        </p:spPr>
        <p:txBody>
          <a:bodyPr>
            <a:noAutofit/>
          </a:bodyPr>
          <a:lstStyle/>
          <a:p>
            <a:pPr algn="l"/>
            <a:endParaRPr lang="tr-TR" sz="2000" b="1" dirty="0" smtClean="0">
              <a:solidFill>
                <a:srgbClr val="44A869"/>
              </a:solidFill>
              <a:latin typeface="Calibri"/>
              <a:cs typeface="Calibri"/>
            </a:endParaRPr>
          </a:p>
          <a:p>
            <a:pPr algn="l"/>
            <a:r>
              <a:rPr lang="tr-TR" sz="2000" b="1" dirty="0" smtClean="0">
                <a:solidFill>
                  <a:srgbClr val="44A869"/>
                </a:solidFill>
                <a:latin typeface="Calibri"/>
                <a:cs typeface="Calibri"/>
              </a:rPr>
              <a:t>Gaziantep’te</a:t>
            </a:r>
            <a:r>
              <a:rPr lang="tr-TR" sz="2000" b="1" dirty="0">
                <a:solidFill>
                  <a:srgbClr val="44A869"/>
                </a:solidFill>
                <a:latin typeface="Calibri"/>
                <a:cs typeface="Calibri"/>
              </a:rPr>
              <a:t>?</a:t>
            </a:r>
          </a:p>
          <a:p>
            <a:pPr algn="l"/>
            <a:r>
              <a:rPr lang="tr-TR" sz="2000" dirty="0">
                <a:solidFill>
                  <a:schemeClr val="tx1">
                    <a:lumMod val="75000"/>
                    <a:lumOff val="25000"/>
                  </a:schemeClr>
                </a:solidFill>
                <a:latin typeface="Calibri"/>
                <a:cs typeface="Calibri"/>
              </a:rPr>
              <a:t>2015 yılında Gaziantep’te yapılan 16.578 evliliğin %31’inde gelin 16-19 yaşları arasında: </a:t>
            </a:r>
            <a:r>
              <a:rPr lang="tr-TR" sz="2000" b="1" dirty="0">
                <a:solidFill>
                  <a:schemeClr val="tx1">
                    <a:lumMod val="75000"/>
                    <a:lumOff val="25000"/>
                  </a:schemeClr>
                </a:solidFill>
                <a:latin typeface="Calibri"/>
                <a:cs typeface="Calibri"/>
              </a:rPr>
              <a:t>5.241 evlilik</a:t>
            </a:r>
          </a:p>
          <a:p>
            <a:pPr algn="l"/>
            <a:r>
              <a:rPr lang="tr-TR" sz="2000" b="1" dirty="0">
                <a:solidFill>
                  <a:schemeClr val="tx1">
                    <a:lumMod val="75000"/>
                    <a:lumOff val="25000"/>
                  </a:schemeClr>
                </a:solidFill>
                <a:latin typeface="Calibri"/>
                <a:cs typeface="Calibri"/>
              </a:rPr>
              <a:t>15-19 yaş </a:t>
            </a:r>
            <a:r>
              <a:rPr lang="tr-TR" sz="2000" b="1" dirty="0" smtClean="0">
                <a:solidFill>
                  <a:schemeClr val="tx1">
                    <a:lumMod val="75000"/>
                    <a:lumOff val="25000"/>
                  </a:schemeClr>
                </a:solidFill>
                <a:latin typeface="Calibri"/>
                <a:cs typeface="Calibri"/>
              </a:rPr>
              <a:t>grubunda </a:t>
            </a:r>
            <a:r>
              <a:rPr lang="tr-TR" sz="2000" b="1" dirty="0">
                <a:solidFill>
                  <a:schemeClr val="tx1">
                    <a:lumMod val="75000"/>
                    <a:lumOff val="25000"/>
                  </a:schemeClr>
                </a:solidFill>
                <a:latin typeface="Calibri"/>
                <a:cs typeface="Calibri"/>
              </a:rPr>
              <a:t>kızların 10’da 1’i evli. 8.913 kız</a:t>
            </a:r>
          </a:p>
          <a:p>
            <a:pPr algn="l"/>
            <a:r>
              <a:rPr lang="tr-TR" sz="2000" b="1" dirty="0">
                <a:solidFill>
                  <a:schemeClr val="tx1">
                    <a:lumMod val="75000"/>
                    <a:lumOff val="25000"/>
                  </a:schemeClr>
                </a:solidFill>
                <a:latin typeface="Calibri"/>
                <a:cs typeface="Calibri"/>
              </a:rPr>
              <a:t>15-19 yaş grubunda erkeklerin 20’de 1’i evli.  413 erkek</a:t>
            </a:r>
          </a:p>
          <a:p>
            <a:pPr algn="l"/>
            <a:r>
              <a:rPr lang="tr-TR" sz="2000" dirty="0" smtClean="0">
                <a:solidFill>
                  <a:schemeClr val="tx1">
                    <a:lumMod val="75000"/>
                    <a:lumOff val="25000"/>
                  </a:schemeClr>
                </a:solidFill>
                <a:latin typeface="Calibri"/>
                <a:cs typeface="Calibri"/>
              </a:rPr>
              <a:t>Gaziantep’te </a:t>
            </a:r>
            <a:r>
              <a:rPr lang="tr-TR" sz="2000" dirty="0">
                <a:solidFill>
                  <a:schemeClr val="tx1">
                    <a:lumMod val="75000"/>
                    <a:lumOff val="25000"/>
                  </a:schemeClr>
                </a:solidFill>
                <a:latin typeface="Calibri"/>
                <a:cs typeface="Calibri"/>
              </a:rPr>
              <a:t>yılda 37 kız çocuğu 15 yaşının altında anne oluyor. (resmi istatistiğe geçen doğum sayısı)</a:t>
            </a:r>
          </a:p>
          <a:p>
            <a:pPr algn="l"/>
            <a:endParaRPr lang="tr-TR" sz="2000" dirty="0">
              <a:solidFill>
                <a:schemeClr val="tx1">
                  <a:lumMod val="75000"/>
                  <a:lumOff val="25000"/>
                </a:schemeClr>
              </a:solidFill>
              <a:latin typeface="Calibri"/>
              <a:cs typeface="Calibri"/>
            </a:endParaRPr>
          </a:p>
        </p:txBody>
      </p:sp>
      <p:pic>
        <p:nvPicPr>
          <p:cNvPr id="7" name="Picture 6" descr="temel kavramlar ve olgular_kiz cocugu-0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0587" y="1336748"/>
            <a:ext cx="582825" cy="1183977"/>
          </a:xfrm>
          <a:prstGeom prst="rect">
            <a:avLst/>
          </a:prstGeom>
        </p:spPr>
      </p:pic>
      <p:pic>
        <p:nvPicPr>
          <p:cNvPr id="8" name="Picture 7" descr="temel kavramlar ve olgular_kiz cocugu-02.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81467" y="1336748"/>
            <a:ext cx="582825" cy="1183977"/>
          </a:xfrm>
          <a:prstGeom prst="rect">
            <a:avLst/>
          </a:prstGeom>
        </p:spPr>
      </p:pic>
      <p:pic>
        <p:nvPicPr>
          <p:cNvPr id="9" name="Picture 8" descr="temel kavramlar ve olgular_kiz cocugu-0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79708" y="1336748"/>
            <a:ext cx="582825" cy="1183977"/>
          </a:xfrm>
          <a:prstGeom prst="rect">
            <a:avLst/>
          </a:prstGeom>
        </p:spPr>
      </p:pic>
    </p:spTree>
    <p:extLst>
      <p:ext uri="{BB962C8B-B14F-4D97-AF65-F5344CB8AC3E}">
        <p14:creationId xmlns:p14="http://schemas.microsoft.com/office/powerpoint/2010/main" val="1800014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2912</TotalTime>
  <Words>1485</Words>
  <Application>Microsoft Office PowerPoint</Application>
  <PresentationFormat>On-screen Show (4:3)</PresentationFormat>
  <Paragraphs>130</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Times New Roman</vt:lpstr>
      <vt:lpstr>Office Theme</vt:lpstr>
      <vt:lpstr>PowerPoint Presentation</vt:lpstr>
      <vt:lpstr>Benzer Kavramlar Benziyor mu?</vt:lpstr>
      <vt:lpstr>Erken Evlilik</vt:lpstr>
      <vt:lpstr>Zorla Evlilik</vt:lpstr>
      <vt:lpstr>Çocuk Evlilikleri Nedir?</vt:lpstr>
      <vt:lpstr>Çocuk Kimdir?</vt:lpstr>
      <vt:lpstr>Çocuk Evlilikleri - Olgular</vt:lpstr>
      <vt:lpstr>Çocuk Evlilikleri - Olgular</vt:lpstr>
      <vt:lpstr>Çocuk Evlilikleri - Olgular</vt:lpstr>
      <vt:lpstr>Çocuk Evlilikleri - Olgular</vt:lpstr>
      <vt:lpstr> </vt:lpstr>
      <vt:lpstr>İlgili Uluslararası Sözleşme ve Antlaşmalar</vt:lpstr>
      <vt:lpstr>Kadına Yönelik Her Türlü Ayrımcılığın Bertaraf Edilmesi Sözleşmesi (CEDAW, 1979) Türkiye tarafından 1985 yılında imzalanarak 1986’da yürürlüğe girmiştir.</vt:lpstr>
      <vt:lpstr>İlgili Uluslararası Kararlar</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MacBook</dc:creator>
  <cp:lastModifiedBy>Pinar Oktem</cp:lastModifiedBy>
  <cp:revision>24</cp:revision>
  <dcterms:created xsi:type="dcterms:W3CDTF">2016-08-22T02:55:28Z</dcterms:created>
  <dcterms:modified xsi:type="dcterms:W3CDTF">2016-12-28T13:31:36Z</dcterms:modified>
</cp:coreProperties>
</file>

<file path=docProps/thumbnail.jpeg>
</file>